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2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0" r:id="rId6"/>
    <p:sldId id="263" r:id="rId7"/>
    <p:sldId id="266" r:id="rId8"/>
    <p:sldId id="267" r:id="rId9"/>
    <p:sldId id="268" r:id="rId10"/>
    <p:sldId id="270" r:id="rId11"/>
    <p:sldId id="269" r:id="rId12"/>
  </p:sldIdLst>
  <p:sldSz cx="12192000" cy="6858000"/>
  <p:notesSz cx="6858000" cy="9144000"/>
  <p:defaultTextStyle>
    <a:defPPr rtl="0"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48" autoAdjust="0"/>
  </p:normalViewPr>
  <p:slideViewPr>
    <p:cSldViewPr snapToGrid="0">
      <p:cViewPr varScale="1">
        <p:scale>
          <a:sx n="119" d="100"/>
          <a:sy n="119" d="100"/>
        </p:scale>
        <p:origin x="132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DEC77988-17A1-4120-9BD8-C8DEC53BFE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BF025DD-4559-4BA2-9F55-57060EDB2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88DE7-FF98-448A-B63A-41A6E6182390}" type="datetime1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2022/10/11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9D92B17-BBF0-4DD7-AEB5-75E7E5BE60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E9E12DF-5E8B-4473-B863-881F199622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70DAC-94BB-44A5-A736-EB9D5AA26665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1604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F2C2513D-FA62-4FF8-BB83-D07C45FB781B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4D6D4930-F054-4D7B-A036-908D2CDCE6E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0249741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63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534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346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1658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236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197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636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D4930-F054-4D7B-A036-908D2CDCE6EB}" type="slidenum">
              <a:rPr lang="en-US" altLang="zh-TW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735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21E76F3-7ADF-4AB8-88DD-C6D0000807CC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4C5A14-6772-413D-B047-1021B3CB4265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0193BAB-3AD5-4093-84A8-BD07B1DB6CDD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AF4202-3513-4326-9BCC-D34FF71B152B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5D52C6-AF17-4B69-8797-062D8D7A3469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1A1B74-4430-499E-A5F0-00A65FE7C354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1B5C06-32E6-4A9C-85CF-F9D02662073F}" type="datetime1">
              <a:rPr lang="zh-TW" altLang="en-US" smtClean="0"/>
              <a:t>2022/10/11</a:t>
            </a:fld>
            <a:endParaRPr 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D392D3B-C4C6-4891-B937-9A5C5955E832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圖片預留位置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9CE210-0C0C-401E-A651-1EF798EB4B9B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55EA6C-FA98-442B-8EA4-46E7CEC3CCC7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9183AAE8-CD4C-40D7-941B-3F9FC845B966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fld id="{FD08433E-55C0-4752-8774-97316AF38C88}" type="datetime1">
              <a:rPr lang="zh-TW" altLang="en-US" noProof="0" smtClean="0"/>
              <a:t>2022/10/11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fld id="{D57F1E4F-1CFF-5643-939E-217C01CDF565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9" name="矩形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矩形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矩形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ea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j-ea"/>
          <a:ea typeface="+mj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j-ea"/>
          <a:ea typeface="+mj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j-ea"/>
          <a:ea typeface="+mj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j-ea"/>
          <a:ea typeface="+mj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j-ea"/>
          <a:ea typeface="+mj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矩形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zh-TW" altLang="en-US" sz="6000" dirty="0">
                <a:solidFill>
                  <a:schemeClr val="bg1"/>
                </a:solidFill>
              </a:rPr>
              <a:t>鳥類的翅膀與羽毛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 fontScale="92500" lnSpcReduction="10000"/>
          </a:bodyPr>
          <a:lstStyle/>
          <a:p>
            <a:pPr lvl="0" defTabSz="91440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A6B727"/>
              </a:buClr>
              <a:buSzPct val="80000"/>
            </a:pPr>
            <a:r>
              <a:rPr lang="en-US" altLang="zh-TW" sz="3200" cap="none" dirty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Bird wings and </a:t>
            </a:r>
            <a:r>
              <a:rPr lang="en-US" altLang="zh-TW" sz="3200" cap="none" dirty="0" smtClean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feathers(</a:t>
            </a:r>
            <a:r>
              <a:rPr lang="zh-TW" altLang="en-US" sz="3200" cap="none" dirty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鳥</a:t>
            </a:r>
            <a:r>
              <a:rPr lang="ja-JP" altLang="en-US" sz="3200" cap="none" dirty="0" smtClean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の</a:t>
            </a:r>
            <a:r>
              <a:rPr lang="ja-JP" altLang="en-US" sz="3200" cap="none" dirty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つばさ</a:t>
            </a:r>
            <a:r>
              <a:rPr lang="ja-JP" altLang="en-US" sz="3200" cap="none" dirty="0" smtClean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とはね</a:t>
            </a:r>
            <a:r>
              <a:rPr lang="en-US" altLang="zh-TW" sz="3200" cap="none" dirty="0" smtClean="0">
                <a:solidFill>
                  <a:srgbClr val="FFFF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)</a:t>
            </a:r>
            <a:endParaRPr lang="zh-TW" altLang="en-US" sz="3200" cap="none" dirty="0">
              <a:solidFill>
                <a:srgbClr val="FFFF0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rtl="0"/>
            <a:endParaRPr lang="zh-TW" altLang="en-US" dirty="0">
              <a:solidFill>
                <a:srgbClr val="7CE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21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2147" y="1706213"/>
            <a:ext cx="3703320" cy="4684352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chemeClr val="bg2"/>
                </a:solidFill>
              </a:rPr>
              <a:t>鳥的翅膀是其飛翔的主要結構，翅膀外面覆蓋硬羽，其特性適於飛行。翅膀的形狀由羽毛決定，使鳥能夠飛行。</a:t>
            </a:r>
            <a:r>
              <a:rPr lang="zh-TW" altLang="en-US" dirty="0">
                <a:solidFill>
                  <a:srgbClr val="FFFF00"/>
                </a:solidFill>
              </a:rPr>
              <a:t>羽毛上下拍動可以形成推動力（或阻力）以</a:t>
            </a:r>
            <a:r>
              <a:rPr lang="en-US" altLang="zh-TW" dirty="0">
                <a:solidFill>
                  <a:srgbClr val="FFFF00"/>
                </a:solidFill>
              </a:rPr>
              <a:t/>
            </a:r>
            <a:br>
              <a:rPr lang="en-US" altLang="zh-TW" dirty="0">
                <a:solidFill>
                  <a:srgbClr val="FFFF00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飛行</a:t>
            </a:r>
            <a:r>
              <a:rPr lang="zh-TW" altLang="en-US" dirty="0">
                <a:solidFill>
                  <a:schemeClr val="bg2"/>
                </a:solidFill>
              </a:rPr>
              <a:t>。不同的鳥有著不同的翅膀類型，飛行速度高的鳥類翅膀類型一般為半月形，飛行空間較小的鳥翅膀一般有小的空隙以減輕重量。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chemeClr val="bg2"/>
                </a:solidFill>
              </a:rPr>
              <a:t>鳥身上的羽毛很多，大約要超過</a:t>
            </a:r>
            <a:r>
              <a:rPr lang="en-US" altLang="zh-TW" dirty="0">
                <a:solidFill>
                  <a:schemeClr val="bg2"/>
                </a:solidFill>
              </a:rPr>
              <a:t>2000</a:t>
            </a:r>
            <a:r>
              <a:rPr lang="zh-TW" altLang="en-US" dirty="0">
                <a:solidFill>
                  <a:schemeClr val="bg2"/>
                </a:solidFill>
              </a:rPr>
              <a:t>枚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chemeClr val="bg2"/>
                </a:solidFill>
              </a:rPr>
              <a:t>。鳥類的羽毛在體表形成隔熱層，</a:t>
            </a:r>
            <a:r>
              <a:rPr lang="zh-TW" altLang="en-US" dirty="0">
                <a:solidFill>
                  <a:srgbClr val="FFFF00"/>
                </a:solidFill>
              </a:rPr>
              <a:t>保持體溫</a:t>
            </a:r>
            <a:r>
              <a:rPr lang="zh-TW" altLang="en-US" dirty="0">
                <a:solidFill>
                  <a:schemeClr val="bg2"/>
                </a:solidFill>
              </a:rPr>
              <a:t>。羽毛本身可以</a:t>
            </a:r>
            <a:r>
              <a:rPr lang="zh-TW" altLang="en-US" dirty="0">
                <a:solidFill>
                  <a:srgbClr val="FFFF00"/>
                </a:solidFill>
              </a:rPr>
              <a:t>保護皮膚</a:t>
            </a:r>
            <a:r>
              <a:rPr lang="zh-TW" altLang="en-US" dirty="0">
                <a:solidFill>
                  <a:schemeClr val="bg2"/>
                </a:solidFill>
              </a:rPr>
              <a:t>，羽毛的</a:t>
            </a:r>
            <a:r>
              <a:rPr lang="zh-TW" altLang="en-US" dirty="0">
                <a:solidFill>
                  <a:srgbClr val="FFFF00"/>
                </a:solidFill>
              </a:rPr>
              <a:t>顏色和斑紋起著保護色</a:t>
            </a:r>
            <a:r>
              <a:rPr lang="zh-TW" altLang="en-US" dirty="0">
                <a:solidFill>
                  <a:schemeClr val="bg2"/>
                </a:solidFill>
              </a:rPr>
              <a:t>的作用。羽毛是使鳥類完成飛行的重要結構。有些部位的</a:t>
            </a:r>
            <a:r>
              <a:rPr lang="zh-TW" altLang="en-US" dirty="0">
                <a:solidFill>
                  <a:srgbClr val="FFFF00"/>
                </a:solidFill>
              </a:rPr>
              <a:t>羽毛有觸覺</a:t>
            </a:r>
            <a:r>
              <a:rPr lang="zh-TW" altLang="en-US" dirty="0">
                <a:solidFill>
                  <a:schemeClr val="bg2"/>
                </a:solidFill>
              </a:rPr>
              <a:t>功能。</a:t>
            </a:r>
            <a:endParaRPr lang="en-US" altLang="zh-TW" dirty="0">
              <a:solidFill>
                <a:schemeClr val="bg2"/>
              </a:solidFill>
            </a:endParaRPr>
          </a:p>
          <a:p>
            <a:endParaRPr lang="en-US" altLang="zh-TW" dirty="0">
              <a:solidFill>
                <a:schemeClr val="bg2"/>
              </a:solidFill>
            </a:endParaRP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24"/>
          <a:stretch/>
        </p:blipFill>
        <p:spPr>
          <a:xfrm>
            <a:off x="446534" y="732715"/>
            <a:ext cx="7480987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6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5647" y="1706213"/>
            <a:ext cx="3579820" cy="4555794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chemeClr val="bg2"/>
                </a:solidFill>
              </a:rPr>
              <a:t>翅膀區（翼區）後緣所著生的一列堅韌強大的羽毛，我們通常稱為飛羽，牢固在骨骼後緣。在振翅時整體揮動，拍擊空氣。飛羽的數目和形態是鳥類分類的重要依據。按著生部份可為以下各項：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初級飛羽</a:t>
            </a:r>
            <a:r>
              <a:rPr lang="zh-TW" altLang="en-US" dirty="0">
                <a:solidFill>
                  <a:schemeClr val="bg2"/>
                </a:solidFill>
              </a:rPr>
              <a:t>：著生在翼區最外部。多數雀形目鳥有</a:t>
            </a:r>
            <a:r>
              <a:rPr lang="en-US" altLang="zh-TW" dirty="0">
                <a:solidFill>
                  <a:schemeClr val="bg2"/>
                </a:solidFill>
              </a:rPr>
              <a:t>9-10</a:t>
            </a:r>
            <a:r>
              <a:rPr lang="zh-TW" altLang="en-US" dirty="0">
                <a:solidFill>
                  <a:schemeClr val="bg2"/>
                </a:solidFill>
              </a:rPr>
              <a:t>枚，非雀形目鳥為</a:t>
            </a:r>
            <a:r>
              <a:rPr lang="en-US" altLang="zh-TW" dirty="0">
                <a:solidFill>
                  <a:schemeClr val="bg2"/>
                </a:solidFill>
              </a:rPr>
              <a:t>10</a:t>
            </a:r>
            <a:r>
              <a:rPr lang="zh-TW" altLang="en-US" dirty="0">
                <a:solidFill>
                  <a:schemeClr val="bg2"/>
                </a:solidFill>
              </a:rPr>
              <a:t>枚。有著鳥類</a:t>
            </a:r>
            <a:r>
              <a:rPr lang="zh-TW" altLang="en-US" dirty="0">
                <a:solidFill>
                  <a:srgbClr val="FFFF00"/>
                </a:solidFill>
              </a:rPr>
              <a:t>產生向前推進</a:t>
            </a:r>
            <a:r>
              <a:rPr lang="zh-TW" altLang="en-US" dirty="0">
                <a:solidFill>
                  <a:schemeClr val="bg2"/>
                </a:solidFill>
              </a:rPr>
              <a:t>力的重要功能。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次級飛羽</a:t>
            </a:r>
            <a:r>
              <a:rPr lang="zh-TW" altLang="en-US" dirty="0">
                <a:solidFill>
                  <a:schemeClr val="bg2"/>
                </a:solidFill>
              </a:rPr>
              <a:t>：通常為</a:t>
            </a:r>
            <a:r>
              <a:rPr lang="en-US" altLang="zh-TW" dirty="0">
                <a:solidFill>
                  <a:schemeClr val="bg2"/>
                </a:solidFill>
              </a:rPr>
              <a:t>10-20</a:t>
            </a:r>
            <a:r>
              <a:rPr lang="zh-TW" altLang="en-US" dirty="0">
                <a:solidFill>
                  <a:schemeClr val="bg2"/>
                </a:solidFill>
              </a:rPr>
              <a:t>枚，但也有個別種種類有較大差異。有著</a:t>
            </a:r>
            <a:r>
              <a:rPr lang="zh-TW" altLang="en-US" dirty="0">
                <a:solidFill>
                  <a:srgbClr val="FFFF00"/>
                </a:solidFill>
              </a:rPr>
              <a:t>控制鳥類身體升降</a:t>
            </a:r>
            <a:r>
              <a:rPr lang="zh-TW" altLang="en-US" dirty="0">
                <a:solidFill>
                  <a:schemeClr val="bg2"/>
                </a:solidFill>
              </a:rPr>
              <a:t>的功能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chemeClr val="bg2"/>
                </a:solidFill>
              </a:rPr>
              <a:t>三級飛羽：鳥類最內側的一些飛羽，大約只有三枚，具有</a:t>
            </a:r>
            <a:r>
              <a:rPr lang="zh-TW" altLang="en-US" dirty="0">
                <a:solidFill>
                  <a:srgbClr val="FFFF00"/>
                </a:solidFill>
              </a:rPr>
              <a:t>保護的功能</a:t>
            </a:r>
            <a:r>
              <a:rPr lang="zh-TW" altLang="en-US" dirty="0">
                <a:solidFill>
                  <a:schemeClr val="bg2"/>
                </a:solidFill>
              </a:rPr>
              <a:t>。目前這個名詞已很少使用，已併入次飛羽中。</a:t>
            </a:r>
            <a:endParaRPr lang="en-US" altLang="zh-TW" dirty="0">
              <a:solidFill>
                <a:schemeClr val="bg2"/>
              </a:solidFill>
            </a:endParaRP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CF442F52-2EAF-097A-591E-BAF268EBE8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42" r="18212"/>
          <a:stretch/>
        </p:blipFill>
        <p:spPr>
          <a:xfrm>
            <a:off x="446533" y="775635"/>
            <a:ext cx="7498617" cy="5666666"/>
          </a:xfrm>
          <a:prstGeom prst="rect">
            <a:avLst/>
          </a:prstGeom>
        </p:spPr>
      </p:pic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9DE23C7E-5EE2-3E8E-9ACA-AAFAF5FD448B}"/>
              </a:ext>
            </a:extLst>
          </p:cNvPr>
          <p:cNvCxnSpPr>
            <a:cxnSpLocks/>
          </p:cNvCxnSpPr>
          <p:nvPr/>
        </p:nvCxnSpPr>
        <p:spPr>
          <a:xfrm>
            <a:off x="5209563" y="5712903"/>
            <a:ext cx="734037" cy="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593B6CBD-9B23-EDD4-BEBC-ABA2B3A3FE35}"/>
              </a:ext>
            </a:extLst>
          </p:cNvPr>
          <p:cNvCxnSpPr>
            <a:cxnSpLocks/>
          </p:cNvCxnSpPr>
          <p:nvPr/>
        </p:nvCxnSpPr>
        <p:spPr>
          <a:xfrm>
            <a:off x="5657432" y="2176601"/>
            <a:ext cx="734037" cy="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8B2B50F5-0C3C-6311-AA9F-5286ABB1E2EB}"/>
              </a:ext>
            </a:extLst>
          </p:cNvPr>
          <p:cNvSpPr txBox="1"/>
          <p:nvPr/>
        </p:nvSpPr>
        <p:spPr>
          <a:xfrm>
            <a:off x="6284004" y="19919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初級飛羽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D4C6F354-2376-DD94-F7CA-C8D5E5724833}"/>
              </a:ext>
            </a:extLst>
          </p:cNvPr>
          <p:cNvSpPr txBox="1"/>
          <p:nvPr/>
        </p:nvSpPr>
        <p:spPr>
          <a:xfrm>
            <a:off x="5943600" y="552823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初級飛羽</a:t>
            </a:r>
          </a:p>
        </p:txBody>
      </p: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8969DF61-ED44-0DEB-8E94-72810F414450}"/>
              </a:ext>
            </a:extLst>
          </p:cNvPr>
          <p:cNvCxnSpPr>
            <a:cxnSpLocks/>
          </p:cNvCxnSpPr>
          <p:nvPr/>
        </p:nvCxnSpPr>
        <p:spPr>
          <a:xfrm flipH="1">
            <a:off x="4149854" y="4411931"/>
            <a:ext cx="318464" cy="570615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498324A-BFA7-9DEE-7D81-97971411FF63}"/>
              </a:ext>
            </a:extLst>
          </p:cNvPr>
          <p:cNvSpPr txBox="1"/>
          <p:nvPr/>
        </p:nvSpPr>
        <p:spPr>
          <a:xfrm>
            <a:off x="3443586" y="497198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次級飛羽</a:t>
            </a:r>
          </a:p>
        </p:txBody>
      </p: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F902E940-8395-044D-BDC7-763E4D6C6B43}"/>
              </a:ext>
            </a:extLst>
          </p:cNvPr>
          <p:cNvCxnSpPr>
            <a:cxnSpLocks/>
          </p:cNvCxnSpPr>
          <p:nvPr/>
        </p:nvCxnSpPr>
        <p:spPr>
          <a:xfrm flipH="1" flipV="1">
            <a:off x="4149854" y="2426090"/>
            <a:ext cx="500246" cy="46503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2AFAF12-1B5A-A8D8-B4D3-3FBD009DBAD1}"/>
              </a:ext>
            </a:extLst>
          </p:cNvPr>
          <p:cNvSpPr txBox="1"/>
          <p:nvPr/>
        </p:nvSpPr>
        <p:spPr>
          <a:xfrm>
            <a:off x="3542104" y="21279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次級飛羽</a:t>
            </a:r>
          </a:p>
        </p:txBody>
      </p: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16853462-ABCB-E17D-89B9-1D21553D57CD}"/>
              </a:ext>
            </a:extLst>
          </p:cNvPr>
          <p:cNvCxnSpPr>
            <a:cxnSpLocks/>
          </p:cNvCxnSpPr>
          <p:nvPr/>
        </p:nvCxnSpPr>
        <p:spPr>
          <a:xfrm flipH="1" flipV="1">
            <a:off x="3031482" y="3051894"/>
            <a:ext cx="500246" cy="46503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F8C5A6DF-2EC6-5890-6C7C-F1E3CA4E6E73}"/>
              </a:ext>
            </a:extLst>
          </p:cNvPr>
          <p:cNvSpPr txBox="1"/>
          <p:nvPr/>
        </p:nvSpPr>
        <p:spPr>
          <a:xfrm>
            <a:off x="2598355" y="27064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尾羽</a:t>
            </a:r>
          </a:p>
        </p:txBody>
      </p: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7D3F10C1-9A45-B31A-C5EF-F3ACDA468FAE}"/>
              </a:ext>
            </a:extLst>
          </p:cNvPr>
          <p:cNvCxnSpPr>
            <a:cxnSpLocks/>
          </p:cNvCxnSpPr>
          <p:nvPr/>
        </p:nvCxnSpPr>
        <p:spPr>
          <a:xfrm flipH="1" flipV="1">
            <a:off x="2885151" y="2127927"/>
            <a:ext cx="1202953" cy="1228227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C1D5BF32-26A4-AF84-76C5-7862FAF235C7}"/>
              </a:ext>
            </a:extLst>
          </p:cNvPr>
          <p:cNvSpPr txBox="1"/>
          <p:nvPr/>
        </p:nvSpPr>
        <p:spPr>
          <a:xfrm>
            <a:off x="2357603" y="17942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尾上覆羽</a:t>
            </a:r>
          </a:p>
        </p:txBody>
      </p: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57A29417-3175-8E9D-AE46-86F8634F86C2}"/>
              </a:ext>
            </a:extLst>
          </p:cNvPr>
          <p:cNvCxnSpPr>
            <a:cxnSpLocks/>
          </p:cNvCxnSpPr>
          <p:nvPr/>
        </p:nvCxnSpPr>
        <p:spPr>
          <a:xfrm>
            <a:off x="5209563" y="5059760"/>
            <a:ext cx="734037" cy="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6B32CAEC-8750-1858-545E-CB92C6A0EAF1}"/>
              </a:ext>
            </a:extLst>
          </p:cNvPr>
          <p:cNvSpPr txBox="1"/>
          <p:nvPr/>
        </p:nvSpPr>
        <p:spPr>
          <a:xfrm>
            <a:off x="5914641" y="48750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初級覆羽</a:t>
            </a:r>
          </a:p>
        </p:txBody>
      </p:sp>
      <p:cxnSp>
        <p:nvCxnSpPr>
          <p:cNvPr id="39" name="直線單箭頭接點 38">
            <a:extLst>
              <a:ext uri="{FF2B5EF4-FFF2-40B4-BE49-F238E27FC236}">
                <a16:creationId xmlns:a16="http://schemas.microsoft.com/office/drawing/2014/main" id="{1F26BEEC-E4B7-C482-58E4-5928586BC18D}"/>
              </a:ext>
            </a:extLst>
          </p:cNvPr>
          <p:cNvCxnSpPr>
            <a:cxnSpLocks/>
          </p:cNvCxnSpPr>
          <p:nvPr/>
        </p:nvCxnSpPr>
        <p:spPr>
          <a:xfrm>
            <a:off x="4783436" y="4499923"/>
            <a:ext cx="1162278" cy="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9DAA6D8E-2BF5-C874-E043-D68CE4348BDA}"/>
              </a:ext>
            </a:extLst>
          </p:cNvPr>
          <p:cNvSpPr txBox="1"/>
          <p:nvPr/>
        </p:nvSpPr>
        <p:spPr>
          <a:xfrm>
            <a:off x="5911533" y="433036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大覆羽</a:t>
            </a:r>
          </a:p>
        </p:txBody>
      </p: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96E7CB29-160A-1172-5401-C6BB9D72C0B9}"/>
              </a:ext>
            </a:extLst>
          </p:cNvPr>
          <p:cNvCxnSpPr>
            <a:cxnSpLocks/>
          </p:cNvCxnSpPr>
          <p:nvPr/>
        </p:nvCxnSpPr>
        <p:spPr>
          <a:xfrm flipH="1">
            <a:off x="3666219" y="3802428"/>
            <a:ext cx="642867" cy="29978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D501D6ED-08B0-188F-0658-18EDAF3F3B8A}"/>
              </a:ext>
            </a:extLst>
          </p:cNvPr>
          <p:cNvSpPr txBox="1"/>
          <p:nvPr/>
        </p:nvSpPr>
        <p:spPr>
          <a:xfrm>
            <a:off x="3242722" y="40666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三級飛羽</a:t>
            </a:r>
          </a:p>
        </p:txBody>
      </p:sp>
    </p:spTree>
    <p:extLst>
      <p:ext uri="{BB962C8B-B14F-4D97-AF65-F5344CB8AC3E}">
        <p14:creationId xmlns:p14="http://schemas.microsoft.com/office/powerpoint/2010/main" val="353728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7" grpId="0"/>
      <p:bldP spid="31" grpId="0"/>
      <p:bldP spid="34" grpId="0"/>
      <p:bldP spid="38" grpId="0"/>
      <p:bldP spid="41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6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5647" y="1706213"/>
            <a:ext cx="3579820" cy="4555794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chemeClr val="bg2"/>
                </a:solidFill>
              </a:rPr>
              <a:t>翅膀區（翼區）後緣所著生的一列堅韌強大的羽毛，我們通常稱為飛羽，牢固在骨骼後緣。在振翅時整體揮動，拍擊空氣。飛羽的數目和形態是鳥類分類的重要依據。按著生部份可為以下各項：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初級飛羽</a:t>
            </a:r>
            <a:r>
              <a:rPr lang="zh-TW" altLang="en-US" dirty="0">
                <a:solidFill>
                  <a:schemeClr val="bg2"/>
                </a:solidFill>
              </a:rPr>
              <a:t>：著生在翼區最外部。多數雀形目鳥有</a:t>
            </a:r>
            <a:r>
              <a:rPr lang="en-US" altLang="zh-TW" dirty="0">
                <a:solidFill>
                  <a:schemeClr val="bg2"/>
                </a:solidFill>
              </a:rPr>
              <a:t>9-10</a:t>
            </a:r>
            <a:r>
              <a:rPr lang="zh-TW" altLang="en-US" dirty="0">
                <a:solidFill>
                  <a:schemeClr val="bg2"/>
                </a:solidFill>
              </a:rPr>
              <a:t>枚，非雀形目鳥為</a:t>
            </a:r>
            <a:r>
              <a:rPr lang="en-US" altLang="zh-TW" dirty="0">
                <a:solidFill>
                  <a:schemeClr val="bg2"/>
                </a:solidFill>
              </a:rPr>
              <a:t>10</a:t>
            </a:r>
            <a:r>
              <a:rPr lang="zh-TW" altLang="en-US" dirty="0">
                <a:solidFill>
                  <a:schemeClr val="bg2"/>
                </a:solidFill>
              </a:rPr>
              <a:t>枚。有著鳥類</a:t>
            </a:r>
            <a:r>
              <a:rPr lang="zh-TW" altLang="en-US" dirty="0">
                <a:solidFill>
                  <a:srgbClr val="FFFF00"/>
                </a:solidFill>
              </a:rPr>
              <a:t>產生向前推進</a:t>
            </a:r>
            <a:r>
              <a:rPr lang="zh-TW" altLang="en-US" dirty="0">
                <a:solidFill>
                  <a:schemeClr val="bg2"/>
                </a:solidFill>
              </a:rPr>
              <a:t>力的重要功能。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次級飛羽</a:t>
            </a:r>
            <a:r>
              <a:rPr lang="zh-TW" altLang="en-US" dirty="0">
                <a:solidFill>
                  <a:schemeClr val="bg2"/>
                </a:solidFill>
              </a:rPr>
              <a:t>：通常為</a:t>
            </a:r>
            <a:r>
              <a:rPr lang="en-US" altLang="zh-TW" dirty="0">
                <a:solidFill>
                  <a:schemeClr val="bg2"/>
                </a:solidFill>
              </a:rPr>
              <a:t>10-20</a:t>
            </a:r>
            <a:r>
              <a:rPr lang="zh-TW" altLang="en-US" dirty="0">
                <a:solidFill>
                  <a:schemeClr val="bg2"/>
                </a:solidFill>
              </a:rPr>
              <a:t>枚，但也有個別種種類有較大差異。有著</a:t>
            </a:r>
            <a:r>
              <a:rPr lang="zh-TW" altLang="en-US" dirty="0">
                <a:solidFill>
                  <a:srgbClr val="FFFF00"/>
                </a:solidFill>
              </a:rPr>
              <a:t>控制鳥類身體升降</a:t>
            </a:r>
            <a:r>
              <a:rPr lang="zh-TW" altLang="en-US" dirty="0">
                <a:solidFill>
                  <a:schemeClr val="bg2"/>
                </a:solidFill>
              </a:rPr>
              <a:t>的功能</a:t>
            </a:r>
            <a:r>
              <a:rPr lang="en-US" altLang="zh-TW" dirty="0">
                <a:solidFill>
                  <a:schemeClr val="bg2"/>
                </a:solidFill>
              </a:rPr>
              <a:t/>
            </a:r>
            <a:br>
              <a:rPr lang="en-US" altLang="zh-TW" dirty="0">
                <a:solidFill>
                  <a:schemeClr val="bg2"/>
                </a:solidFill>
              </a:rPr>
            </a:br>
            <a:r>
              <a:rPr lang="zh-TW" altLang="en-US" dirty="0">
                <a:solidFill>
                  <a:schemeClr val="bg2"/>
                </a:solidFill>
              </a:rPr>
              <a:t>三級飛羽：鳥類最內側的一些飛羽，大約只有三枚，具有</a:t>
            </a:r>
            <a:r>
              <a:rPr lang="zh-TW" altLang="en-US" dirty="0">
                <a:solidFill>
                  <a:srgbClr val="FFFF00"/>
                </a:solidFill>
              </a:rPr>
              <a:t>保護的功能</a:t>
            </a:r>
            <a:r>
              <a:rPr lang="zh-TW" altLang="en-US" dirty="0">
                <a:solidFill>
                  <a:schemeClr val="bg2"/>
                </a:solidFill>
              </a:rPr>
              <a:t>。目前這個名詞已很少使用，已併入次飛羽中。</a:t>
            </a:r>
            <a:endParaRPr lang="en-US" altLang="zh-TW" dirty="0">
              <a:solidFill>
                <a:schemeClr val="bg2"/>
              </a:solidFill>
            </a:endParaRP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r="24024"/>
          <a:stretch/>
        </p:blipFill>
        <p:spPr>
          <a:xfrm>
            <a:off x="449179" y="720342"/>
            <a:ext cx="7507705" cy="567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2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6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5647" y="1706213"/>
            <a:ext cx="3579820" cy="4555794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尾羽：尾區著生著的一列羽毛，左右對稱，一般</a:t>
            </a:r>
            <a:r>
              <a:rPr lang="en-US" altLang="zh-TW" dirty="0">
                <a:solidFill>
                  <a:srgbClr val="FFFF00"/>
                </a:solidFill>
              </a:rPr>
              <a:t>10</a:t>
            </a:r>
            <a:r>
              <a:rPr lang="zh-TW" altLang="en-US" dirty="0">
                <a:solidFill>
                  <a:srgbClr val="FFFF00"/>
                </a:solidFill>
              </a:rPr>
              <a:t>或</a:t>
            </a:r>
            <a:r>
              <a:rPr lang="en-US" altLang="zh-TW" dirty="0">
                <a:solidFill>
                  <a:srgbClr val="FFFF00"/>
                </a:solidFill>
              </a:rPr>
              <a:t>12</a:t>
            </a:r>
            <a:r>
              <a:rPr lang="zh-TW" altLang="en-US" dirty="0">
                <a:solidFill>
                  <a:srgbClr val="FFFF00"/>
                </a:solidFill>
              </a:rPr>
              <a:t>枚。在飛行中起平衡和控制方向的作用。</a:t>
            </a:r>
            <a:br>
              <a:rPr lang="zh-TW" altLang="en-US" dirty="0">
                <a:solidFill>
                  <a:srgbClr val="FFFF00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覆羽：鳥的翼、尾羽背腹面成覆瓦狀的較短羽毛，於翅膀表面成流線型，有利於減小飛行的阻力。</a:t>
            </a: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4" y="720342"/>
            <a:ext cx="7503095" cy="5022732"/>
          </a:xfrm>
          <a:prstGeom prst="rect">
            <a:avLst/>
          </a:prstGeom>
        </p:spPr>
      </p:pic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593B6CBD-9B23-EDD4-BEBC-ABA2B3A3FE35}"/>
              </a:ext>
            </a:extLst>
          </p:cNvPr>
          <p:cNvCxnSpPr>
            <a:cxnSpLocks/>
          </p:cNvCxnSpPr>
          <p:nvPr/>
        </p:nvCxnSpPr>
        <p:spPr>
          <a:xfrm flipH="1">
            <a:off x="5536923" y="3826042"/>
            <a:ext cx="1200761" cy="482988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8B2B50F5-0C3C-6311-AA9F-5286ABB1E2EB}"/>
              </a:ext>
            </a:extLst>
          </p:cNvPr>
          <p:cNvSpPr txBox="1"/>
          <p:nvPr/>
        </p:nvSpPr>
        <p:spPr>
          <a:xfrm>
            <a:off x="6499450" y="3386427"/>
            <a:ext cx="73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FF00"/>
                </a:solidFill>
              </a:rPr>
              <a:t>尾羽</a:t>
            </a:r>
            <a:endParaRPr lang="zh-TW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26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6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5647" y="1706213"/>
            <a:ext cx="3579820" cy="4555794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尾羽：尾區著生著的一列羽毛，左右對稱，一般</a:t>
            </a:r>
            <a:r>
              <a:rPr lang="en-US" altLang="zh-TW" dirty="0">
                <a:solidFill>
                  <a:srgbClr val="FFFF00"/>
                </a:solidFill>
              </a:rPr>
              <a:t>10</a:t>
            </a:r>
            <a:r>
              <a:rPr lang="zh-TW" altLang="en-US" dirty="0">
                <a:solidFill>
                  <a:srgbClr val="FFFF00"/>
                </a:solidFill>
              </a:rPr>
              <a:t>或</a:t>
            </a:r>
            <a:r>
              <a:rPr lang="en-US" altLang="zh-TW" dirty="0">
                <a:solidFill>
                  <a:srgbClr val="FFFF00"/>
                </a:solidFill>
              </a:rPr>
              <a:t>12</a:t>
            </a:r>
            <a:r>
              <a:rPr lang="zh-TW" altLang="en-US" dirty="0">
                <a:solidFill>
                  <a:srgbClr val="FFFF00"/>
                </a:solidFill>
              </a:rPr>
              <a:t>枚。在飛行中起平衡和控制方向的作用。</a:t>
            </a:r>
            <a:br>
              <a:rPr lang="zh-TW" altLang="en-US" dirty="0">
                <a:solidFill>
                  <a:srgbClr val="FFFF00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覆羽：鳥的翼、尾羽背腹面成覆瓦狀的較短羽毛，於翅膀表面成流線型，有利於減小飛行的阻力。</a:t>
            </a: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" r="5957"/>
          <a:stretch/>
        </p:blipFill>
        <p:spPr>
          <a:xfrm>
            <a:off x="449179" y="723829"/>
            <a:ext cx="7499684" cy="566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8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6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5647" y="1706213"/>
            <a:ext cx="3579820" cy="4555794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尾羽：尾區著生著的一列羽毛，左右對稱，一般</a:t>
            </a:r>
            <a:r>
              <a:rPr lang="en-US" altLang="zh-TW" dirty="0">
                <a:solidFill>
                  <a:srgbClr val="FFFF00"/>
                </a:solidFill>
              </a:rPr>
              <a:t>10</a:t>
            </a:r>
            <a:r>
              <a:rPr lang="zh-TW" altLang="en-US" dirty="0">
                <a:solidFill>
                  <a:srgbClr val="FFFF00"/>
                </a:solidFill>
              </a:rPr>
              <a:t>或</a:t>
            </a:r>
            <a:r>
              <a:rPr lang="en-US" altLang="zh-TW" dirty="0">
                <a:solidFill>
                  <a:srgbClr val="FFFF00"/>
                </a:solidFill>
              </a:rPr>
              <a:t>12</a:t>
            </a:r>
            <a:r>
              <a:rPr lang="zh-TW" altLang="en-US" dirty="0">
                <a:solidFill>
                  <a:srgbClr val="FFFF00"/>
                </a:solidFill>
              </a:rPr>
              <a:t>枚。在飛行中起平衡和控制方向的作用。</a:t>
            </a:r>
            <a:br>
              <a:rPr lang="zh-TW" altLang="en-US" dirty="0">
                <a:solidFill>
                  <a:srgbClr val="FFFF00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覆羽：鳥的翼、尾羽背腹面成覆瓦狀的較短羽毛，於翅膀表面成流線型，有利於減小飛行的阻力。</a:t>
            </a: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9"/>
          <a:stretch/>
        </p:blipFill>
        <p:spPr>
          <a:xfrm>
            <a:off x="505809" y="726511"/>
            <a:ext cx="7439341" cy="5664054"/>
          </a:xfrm>
          <a:prstGeom prst="rect">
            <a:avLst/>
          </a:prstGeom>
        </p:spPr>
      </p:pic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593B6CBD-9B23-EDD4-BEBC-ABA2B3A3FE35}"/>
              </a:ext>
            </a:extLst>
          </p:cNvPr>
          <p:cNvCxnSpPr>
            <a:cxnSpLocks/>
          </p:cNvCxnSpPr>
          <p:nvPr/>
        </p:nvCxnSpPr>
        <p:spPr>
          <a:xfrm flipH="1">
            <a:off x="4710756" y="1900990"/>
            <a:ext cx="398654" cy="135728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B2B50F5-0C3C-6311-AA9F-5286ABB1E2EB}"/>
              </a:ext>
            </a:extLst>
          </p:cNvPr>
          <p:cNvSpPr txBox="1"/>
          <p:nvPr/>
        </p:nvSpPr>
        <p:spPr>
          <a:xfrm>
            <a:off x="5109410" y="1716324"/>
            <a:ext cx="73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FF00"/>
                </a:solidFill>
              </a:rPr>
              <a:t>肩羽</a:t>
            </a:r>
            <a:endParaRPr lang="zh-TW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17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矩形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+mj-ea"/>
              <a:ea typeface="+mj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5647" y="1005839"/>
            <a:ext cx="3081576" cy="700374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dirty="0">
                <a:solidFill>
                  <a:srgbClr val="FFFFFF"/>
                </a:solidFill>
              </a:rPr>
              <a:t>鳥類的翅膀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5647" y="1706213"/>
            <a:ext cx="3579820" cy="4555794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尾羽：尾區著生著的一列羽毛，左右對稱，一般</a:t>
            </a:r>
            <a:r>
              <a:rPr lang="en-US" altLang="zh-TW" dirty="0">
                <a:solidFill>
                  <a:srgbClr val="FFFF00"/>
                </a:solidFill>
              </a:rPr>
              <a:t>10</a:t>
            </a:r>
            <a:r>
              <a:rPr lang="zh-TW" altLang="en-US" dirty="0">
                <a:solidFill>
                  <a:srgbClr val="FFFF00"/>
                </a:solidFill>
              </a:rPr>
              <a:t>或</a:t>
            </a:r>
            <a:r>
              <a:rPr lang="en-US" altLang="zh-TW" dirty="0">
                <a:solidFill>
                  <a:srgbClr val="FFFF00"/>
                </a:solidFill>
              </a:rPr>
              <a:t>12</a:t>
            </a:r>
            <a:r>
              <a:rPr lang="zh-TW" altLang="en-US" dirty="0">
                <a:solidFill>
                  <a:srgbClr val="FFFF00"/>
                </a:solidFill>
              </a:rPr>
              <a:t>枚。在飛行中起平衡和控制方向的作用。</a:t>
            </a:r>
            <a:br>
              <a:rPr lang="zh-TW" altLang="en-US" dirty="0">
                <a:solidFill>
                  <a:srgbClr val="FFFF00"/>
                </a:solidFill>
              </a:rPr>
            </a:br>
            <a:r>
              <a:rPr lang="zh-TW" altLang="en-US" dirty="0">
                <a:solidFill>
                  <a:srgbClr val="FFFF00"/>
                </a:solidFill>
              </a:rPr>
              <a:t>覆羽：鳥的翼、尾羽背腹面成覆瓦狀的較短羽毛，於翅膀表面成流線型，有利於減小飛行的阻力。</a:t>
            </a:r>
          </a:p>
          <a:p>
            <a:pPr rtl="0"/>
            <a:endParaRPr lang="zh-TW" altLang="en-US" dirty="0">
              <a:solidFill>
                <a:schemeClr val="bg2"/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85"/>
          <a:stretch/>
        </p:blipFill>
        <p:spPr>
          <a:xfrm>
            <a:off x="446534" y="720341"/>
            <a:ext cx="7502329" cy="567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2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股利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C12AA-1C15-4500-BC9C-8EE83A441DE9}">
  <ds:schemaRefs>
    <ds:schemaRef ds:uri="http://purl.org/dc/dcmitype/"/>
    <ds:schemaRef ds:uri="http://schemas.microsoft.com/office/2006/documentManagement/types"/>
    <ds:schemaRef ds:uri="71af3243-3dd4-4a8d-8c0d-dd76da1f02a5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科技股利設計</Template>
  <TotalTime>0</TotalTime>
  <Words>829</Words>
  <Application>Microsoft Office PowerPoint</Application>
  <PresentationFormat>寬螢幕</PresentationFormat>
  <Paragraphs>36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3" baseType="lpstr">
      <vt:lpstr>Microsoft JhengHei UI</vt:lpstr>
      <vt:lpstr>微軟正黑體</vt:lpstr>
      <vt:lpstr>Gill Sans MT</vt:lpstr>
      <vt:lpstr>Wingdings 2</vt:lpstr>
      <vt:lpstr>股利</vt:lpstr>
      <vt:lpstr>鳥類的翅膀與羽毛</vt:lpstr>
      <vt:lpstr>鳥類的翅膀</vt:lpstr>
      <vt:lpstr>鳥類的翅膀</vt:lpstr>
      <vt:lpstr>鳥類的翅膀</vt:lpstr>
      <vt:lpstr>鳥類的翅膀</vt:lpstr>
      <vt:lpstr>鳥類的翅膀</vt:lpstr>
      <vt:lpstr>鳥類的翅膀</vt:lpstr>
      <vt:lpstr>鳥類的翅膀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2021-12-16T14:08:42Z</dcterms:created>
  <dcterms:modified xsi:type="dcterms:W3CDTF">2022-10-11T11:03:07Z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