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2" r:id="rId2"/>
    <p:sldId id="283" r:id="rId3"/>
    <p:sldId id="282" r:id="rId4"/>
    <p:sldId id="286" r:id="rId5"/>
    <p:sldId id="285" r:id="rId6"/>
    <p:sldId id="284" r:id="rId7"/>
    <p:sldId id="274" r:id="rId8"/>
    <p:sldId id="278" r:id="rId9"/>
    <p:sldId id="276" r:id="rId10"/>
    <p:sldId id="275" r:id="rId11"/>
    <p:sldId id="287" r:id="rId12"/>
    <p:sldId id="289" r:id="rId13"/>
    <p:sldId id="290" r:id="rId14"/>
    <p:sldId id="279" r:id="rId15"/>
    <p:sldId id="288" r:id="rId16"/>
    <p:sldId id="281" r:id="rId17"/>
    <p:sldId id="280" r:id="rId18"/>
    <p:sldId id="272" r:id="rId19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31" autoAdjust="0"/>
  </p:normalViewPr>
  <p:slideViewPr>
    <p:cSldViewPr snapToGrid="0">
      <p:cViewPr varScale="1">
        <p:scale>
          <a:sx n="104" d="100"/>
          <a:sy n="104" d="100"/>
        </p:scale>
        <p:origin x="114" y="492"/>
      </p:cViewPr>
      <p:guideLst>
        <p:guide pos="3840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00" d="100"/>
          <a:sy n="100" d="100"/>
        </p:scale>
        <p:origin x="280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1D6AE98-31E4-4998-8DE8-2921D32E9C44}" type="datetime2">
              <a:rPr lang="zh-TW" altLang="en-US" smtClean="0">
                <a:latin typeface="+mj-ea"/>
                <a:ea typeface="+mj-ea"/>
              </a:rPr>
              <a:t>2022年9月20日</a:t>
            </a:fld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en-US" altLang="zh-TW" smtClean="0">
                <a:latin typeface="+mj-ea"/>
                <a:ea typeface="+mj-ea"/>
              </a:rPr>
              <a:t>‹#›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6C15BBF3-BBB2-4C8F-BF98-13BB26E285AB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4" name="投影片影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dirty="0"/>
              <a:t>按一下以編輯母片文字樣式</a:t>
            </a:r>
          </a:p>
          <a:p>
            <a:pPr lvl="1" rtl="0"/>
            <a:r>
              <a:rPr lang="zh-TW" altLang="en-US" dirty="0"/>
              <a:t>第二層</a:t>
            </a:r>
          </a:p>
          <a:p>
            <a:pPr lvl="2" rtl="0"/>
            <a:r>
              <a:rPr lang="zh-TW" altLang="en-US" dirty="0"/>
              <a:t>第三層</a:t>
            </a:r>
          </a:p>
          <a:p>
            <a:pPr lvl="3" rtl="0"/>
            <a:r>
              <a:rPr lang="zh-TW" altLang="en-US" dirty="0"/>
              <a:t>第四層</a:t>
            </a:r>
          </a:p>
          <a:p>
            <a:pPr lvl="4" rtl="0"/>
            <a:r>
              <a:rPr lang="zh-TW" altLang="en-US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FC8BD8E7-1312-41F3-99C4-6DA5AF891969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83979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BD8E7-1312-41F3-99C4-6DA5AF89196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79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32208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7218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50498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52058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68897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71780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94559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6385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14345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66377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12031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5327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3189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22039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576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n-US" altLang="zh-TW" smtClean="0"/>
              <a:t>18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72798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+mj-ea"/>
              <a:ea typeface="+mj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38200" y="1548245"/>
            <a:ext cx="10515600" cy="2240280"/>
          </a:xfrm>
        </p:spPr>
        <p:txBody>
          <a:bodyPr rtlCol="0" anchor="b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38200" y="3854659"/>
            <a:ext cx="10515600" cy="114300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 cap="all" spc="50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圖片的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+mj-ea"/>
              <a:ea typeface="+mj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9" name="圖片預留位置 2" descr="要新增影像的空白預留位置。按一下預留位置，然後選取您要新增的影像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>
                <a:latin typeface="+mj-ea"/>
                <a:ea typeface="+mj-e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13" name="圖片預留位置 2" descr="要新增影像的空白預留位置。按一下預留位置，然後選取您要新增的影像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>
                <a:latin typeface="+mj-ea"/>
                <a:ea typeface="+mj-e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14" name="圖片預留位置 2" descr="要新增影像的空白預留位置。按一下預留位置，然後選取您要新增的影像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>
                <a:latin typeface="+mj-ea"/>
                <a:ea typeface="+mj-e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按一下以編輯母片副標題樣式</a:t>
            </a:r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9E56E9A-A9CF-45DA-8936-9E28F68FAD54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節標題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  <a:latin typeface="+mj-ea"/>
                <a:ea typeface="+mj-ea"/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CFD715C-A1FB-42EE-A58D-45F64A889EBF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E11781F-EB6E-4076-9EA2-C019AC57B5CD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dirty="0"/>
              <a:t>新增頁尾</a:t>
            </a:r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B451BE5-2F00-4AFD-9FC6-A52E954BDBD1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TW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EBC0D7-BA24-48B4-A349-A1553F90B0AE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+mj-ea"/>
              <a:ea typeface="+mj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6" name="圖片預留位置 2" descr="要新增影像的空白預留位置。按一下預留位置，然後選取您要新增的影像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>
                <a:latin typeface="+mj-ea"/>
                <a:ea typeface="+mj-ea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  <a:latin typeface="+mj-ea"/>
                <a:ea typeface="+mj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zh-TW" altLang="en-US" noProof="0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0F72CD-D466-4E38-8B6B-FE73E557DB03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457200"/>
            <a:ext cx="1943100" cy="5719762"/>
          </a:xfrm>
        </p:spPr>
        <p:txBody>
          <a:bodyPr vert="eaVert"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zh-TW" altLang="en-US" noProof="0"/>
              <a:t>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8196BFE-4800-487C-81EC-369A2B16EA72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n-US" altLang="zh-TW" noProof="0" smtClean="0"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 dirty="0"/>
              <a:t>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+mj-ea"/>
              <a:ea typeface="+mj-ea"/>
            </a:endParaRPr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noProof="0" dirty="0"/>
              <a:t>新增頁尾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fld id="{D9B364AD-D8F3-422E-8B86-2D169A736E96}" type="datetime2">
              <a:rPr lang="zh-TW" altLang="en-US" smtClean="0"/>
              <a:pPr/>
              <a:t>2022年9月20日</a:t>
            </a:fld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fld id="{E31375A4-56A4-47D6-9801-1991572033F7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ea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j-ea"/>
          <a:ea typeface="+mj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j-ea"/>
          <a:ea typeface="+mj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j-ea"/>
          <a:ea typeface="+mj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j-ea"/>
          <a:ea typeface="+mj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j-ea"/>
          <a:ea typeface="+mj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zh-TW" altLang="en-US" dirty="0">
                <a:latin typeface="新細明體" panose="02020500000000000000" pitchFamily="18" charset="-120"/>
                <a:ea typeface="微軟正黑體" panose="020B0604030504040204" pitchFamily="34" charset="-120"/>
                <a:sym typeface="新細明體" panose="02020500000000000000" pitchFamily="18" charset="-120"/>
              </a:rPr>
              <a:t>鳥類的外部形態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5" t="5424" r="3168" b="2047"/>
          <a:stretch/>
        </p:blipFill>
        <p:spPr>
          <a:xfrm>
            <a:off x="4084320" y="0"/>
            <a:ext cx="4039144" cy="4735285"/>
          </a:xfrm>
          <a:prstGeom prst="rect">
            <a:avLst/>
          </a:prstGeom>
        </p:spPr>
      </p:pic>
      <p:pic>
        <p:nvPicPr>
          <p:cNvPr id="16" name="圖片版面配置區 15"/>
          <p:cNvPicPr>
            <a:picLocks noGrp="1" noChangeAspect="1"/>
          </p:cNvPicPr>
          <p:nvPr>
            <p:ph type="pic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3333"/>
          <a:stretch>
            <a:fillRect/>
          </a:stretch>
        </p:blipFill>
        <p:spPr>
          <a:xfrm>
            <a:off x="8168640" y="1"/>
            <a:ext cx="4023360" cy="4745736"/>
          </a:xfrm>
        </p:spPr>
      </p:pic>
      <p:sp>
        <p:nvSpPr>
          <p:cNvPr id="17" name="圖片版面配置區 16"/>
          <p:cNvSpPr>
            <a:spLocks noGrp="1"/>
          </p:cNvSpPr>
          <p:nvPr>
            <p:ph type="pic" idx="12"/>
          </p:nvPr>
        </p:nvSpPr>
        <p:spPr/>
      </p:sp>
      <p:pic>
        <p:nvPicPr>
          <p:cNvPr id="19" name="圖片版面配置區 18"/>
          <p:cNvPicPr>
            <a:picLocks noGrp="1" noChangeAspect="1"/>
          </p:cNvPicPr>
          <p:nvPr>
            <p:ph type="pic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2" b="16992"/>
          <a:stretch>
            <a:fillRect/>
          </a:stretch>
        </p:blipFill>
        <p:spPr/>
      </p:pic>
      <p:sp>
        <p:nvSpPr>
          <p:cNvPr id="3" name="文字方塊 2"/>
          <p:cNvSpPr txBox="1"/>
          <p:nvPr/>
        </p:nvSpPr>
        <p:spPr>
          <a:xfrm>
            <a:off x="4351565" y="5886449"/>
            <a:ext cx="3624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FFFF00"/>
                </a:solidFill>
              </a:rPr>
              <a:t>The external form of birds</a:t>
            </a:r>
            <a:endParaRPr lang="zh-TW" alt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野鴝（雄鳥）</a:t>
            </a: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AF1360EB-4F32-CAC0-C5B6-E4BD58474D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4" y="349209"/>
            <a:ext cx="9101175" cy="5119938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315098C7-F5F1-4C05-7818-EEF3A41DBC7E}"/>
              </a:ext>
            </a:extLst>
          </p:cNvPr>
          <p:cNvSpPr txBox="1"/>
          <p:nvPr/>
        </p:nvSpPr>
        <p:spPr>
          <a:xfrm>
            <a:off x="5054861" y="1443325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頭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A751DC6D-F710-1A09-7D8B-10BB55C4F8A3}"/>
              </a:ext>
            </a:extLst>
          </p:cNvPr>
          <p:cNvSpPr txBox="1"/>
          <p:nvPr/>
        </p:nvSpPr>
        <p:spPr>
          <a:xfrm>
            <a:off x="6222353" y="1812657"/>
            <a:ext cx="447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身軀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3792CD72-B3C7-C78E-D04B-330C7B27F76F}"/>
              </a:ext>
            </a:extLst>
          </p:cNvPr>
          <p:cNvSpPr txBox="1"/>
          <p:nvPr/>
        </p:nvSpPr>
        <p:spPr>
          <a:xfrm>
            <a:off x="8024328" y="2092716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尾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A3E7F9FB-A2AC-DE0F-D15F-D97242D54487}"/>
              </a:ext>
            </a:extLst>
          </p:cNvPr>
          <p:cNvSpPr txBox="1"/>
          <p:nvPr/>
        </p:nvSpPr>
        <p:spPr>
          <a:xfrm>
            <a:off x="7193281" y="3207515"/>
            <a:ext cx="447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翅膀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4E169290-6D8F-2E41-EA1B-4EE850574D45}"/>
              </a:ext>
            </a:extLst>
          </p:cNvPr>
          <p:cNvSpPr txBox="1"/>
          <p:nvPr/>
        </p:nvSpPr>
        <p:spPr>
          <a:xfrm>
            <a:off x="6099111" y="4058288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腳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85688E8-38C4-2BE9-8044-BAF0E6AA8E05}"/>
              </a:ext>
            </a:extLst>
          </p:cNvPr>
          <p:cNvSpPr txBox="1"/>
          <p:nvPr/>
        </p:nvSpPr>
        <p:spPr>
          <a:xfrm>
            <a:off x="4063484" y="1812657"/>
            <a:ext cx="447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喙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1FDF35D-4AA2-0396-413A-8F5EE2BC9D3D}"/>
              </a:ext>
            </a:extLst>
          </p:cNvPr>
          <p:cNvSpPr txBox="1"/>
          <p:nvPr/>
        </p:nvSpPr>
        <p:spPr>
          <a:xfrm>
            <a:off x="1978701" y="1535658"/>
            <a:ext cx="4478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全身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/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</a:b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大部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/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</a:b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份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/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</a:b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有羽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/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</a:b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+mn-cs"/>
              </a:rPr>
              <a:t>毛</a:t>
            </a:r>
          </a:p>
        </p:txBody>
      </p:sp>
    </p:spTree>
    <p:extLst>
      <p:ext uri="{BB962C8B-B14F-4D97-AF65-F5344CB8AC3E}">
        <p14:creationId xmlns:p14="http://schemas.microsoft.com/office/powerpoint/2010/main" val="238722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中杜鵑</a:t>
            </a:r>
            <a:r>
              <a:rPr lang="en-US" altLang="zh-TW" dirty="0">
                <a:latin typeface="+mj-ea"/>
                <a:sym typeface="新細明體" panose="02020500000000000000" pitchFamily="18" charset="-120"/>
              </a:rPr>
              <a:t>(</a:t>
            </a:r>
            <a:r>
              <a:rPr lang="zh-TW" altLang="en-US" dirty="0">
                <a:latin typeface="+mj-ea"/>
                <a:sym typeface="新細明體" panose="02020500000000000000" pitchFamily="18" charset="-120"/>
              </a:rPr>
              <a:t>筒鳥</a:t>
            </a:r>
            <a:r>
              <a:rPr lang="en-US" altLang="zh-TW">
                <a:latin typeface="+mj-ea"/>
                <a:sym typeface="新細明體" panose="02020500000000000000" pitchFamily="18" charset="-120"/>
              </a:rPr>
              <a:t>)</a:t>
            </a:r>
            <a:endParaRPr lang="zh-TW" altLang="en-US" dirty="0">
              <a:latin typeface="+mj-ea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6" y="340500"/>
            <a:ext cx="9124842" cy="5133018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 flipV="1">
            <a:off x="4704311" y="1027611"/>
            <a:ext cx="566057" cy="1314995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4987339" y="620603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眼圈</a:t>
            </a:r>
          </a:p>
        </p:txBody>
      </p:sp>
      <p:cxnSp>
        <p:nvCxnSpPr>
          <p:cNvPr id="9" name="直線單箭頭接點 8"/>
          <p:cNvCxnSpPr/>
          <p:nvPr/>
        </p:nvCxnSpPr>
        <p:spPr>
          <a:xfrm flipH="1" flipV="1">
            <a:off x="3776107" y="1007992"/>
            <a:ext cx="503663" cy="1517000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3380115" y="565946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虹膜</a:t>
            </a:r>
          </a:p>
        </p:txBody>
      </p:sp>
      <p:cxnSp>
        <p:nvCxnSpPr>
          <p:cNvPr id="13" name="直線單箭頭接點 12"/>
          <p:cNvCxnSpPr/>
          <p:nvPr/>
        </p:nvCxnSpPr>
        <p:spPr>
          <a:xfrm flipH="1" flipV="1">
            <a:off x="7236313" y="1261715"/>
            <a:ext cx="1" cy="846786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6903918" y="795683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上喙</a:t>
            </a:r>
          </a:p>
        </p:txBody>
      </p:sp>
      <p:cxnSp>
        <p:nvCxnSpPr>
          <p:cNvPr id="16" name="直線單箭頭接點 15"/>
          <p:cNvCxnSpPr/>
          <p:nvPr/>
        </p:nvCxnSpPr>
        <p:spPr>
          <a:xfrm>
            <a:off x="6535057" y="3042976"/>
            <a:ext cx="443143" cy="849641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7777729" y="3595699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下喙</a:t>
            </a:r>
          </a:p>
        </p:txBody>
      </p:sp>
      <p:cxnSp>
        <p:nvCxnSpPr>
          <p:cNvPr id="19" name="直線單箭頭接點 18"/>
          <p:cNvCxnSpPr/>
          <p:nvPr/>
        </p:nvCxnSpPr>
        <p:spPr>
          <a:xfrm flipH="1" flipV="1">
            <a:off x="6379127" y="1158128"/>
            <a:ext cx="6" cy="1184478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5973428" y="688774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鼻孔</a:t>
            </a:r>
          </a:p>
        </p:txBody>
      </p:sp>
      <p:cxnSp>
        <p:nvCxnSpPr>
          <p:cNvPr id="22" name="直線單箭頭接點 21"/>
          <p:cNvCxnSpPr/>
          <p:nvPr/>
        </p:nvCxnSpPr>
        <p:spPr>
          <a:xfrm>
            <a:off x="5270368" y="3074929"/>
            <a:ext cx="909703" cy="1260338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5813412" y="4274823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嘴基</a:t>
            </a:r>
          </a:p>
        </p:txBody>
      </p:sp>
      <p:cxnSp>
        <p:nvCxnSpPr>
          <p:cNvPr id="25" name="直線單箭頭接點 24"/>
          <p:cNvCxnSpPr/>
          <p:nvPr/>
        </p:nvCxnSpPr>
        <p:spPr>
          <a:xfrm>
            <a:off x="5901743" y="3063758"/>
            <a:ext cx="984439" cy="837592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6723115" y="3896148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鬚線</a:t>
            </a:r>
          </a:p>
        </p:txBody>
      </p:sp>
      <p:cxnSp>
        <p:nvCxnSpPr>
          <p:cNvPr id="30" name="直線單箭頭接點 29"/>
          <p:cNvCxnSpPr/>
          <p:nvPr/>
        </p:nvCxnSpPr>
        <p:spPr>
          <a:xfrm>
            <a:off x="7500801" y="2783203"/>
            <a:ext cx="553856" cy="823657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97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5" grpId="0"/>
      <p:bldP spid="18" grpId="0"/>
      <p:bldP spid="21" grpId="0"/>
      <p:bldP spid="24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5" y="329702"/>
            <a:ext cx="9124842" cy="5131651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中杜鵑</a:t>
            </a:r>
            <a:r>
              <a:rPr lang="en-US" altLang="zh-TW" dirty="0">
                <a:latin typeface="+mj-ea"/>
                <a:sym typeface="新細明體" panose="02020500000000000000" pitchFamily="18" charset="-120"/>
              </a:rPr>
              <a:t>(</a:t>
            </a:r>
            <a:r>
              <a:rPr lang="zh-TW" altLang="en-US" dirty="0">
                <a:latin typeface="+mj-ea"/>
                <a:sym typeface="新細明體" panose="02020500000000000000" pitchFamily="18" charset="-120"/>
              </a:rPr>
              <a:t>筒鳥</a:t>
            </a:r>
            <a:r>
              <a:rPr lang="en-US" altLang="zh-TW" dirty="0">
                <a:latin typeface="+mj-ea"/>
                <a:sym typeface="新細明體" panose="02020500000000000000" pitchFamily="18" charset="-120"/>
              </a:rPr>
              <a:t>)</a:t>
            </a:r>
            <a:endParaRPr lang="zh-TW" altLang="en-US" dirty="0">
              <a:latin typeface="+mj-ea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H="1" flipV="1">
            <a:off x="4381444" y="763254"/>
            <a:ext cx="19894" cy="446995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3684409" y="457941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頭頂</a:t>
            </a:r>
          </a:p>
        </p:txBody>
      </p:sp>
      <p:cxnSp>
        <p:nvCxnSpPr>
          <p:cNvPr id="9" name="直線單箭頭接點 8"/>
          <p:cNvCxnSpPr/>
          <p:nvPr/>
        </p:nvCxnSpPr>
        <p:spPr>
          <a:xfrm flipH="1" flipV="1">
            <a:off x="3137461" y="1158128"/>
            <a:ext cx="845234" cy="265481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2435739" y="919606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額頭</a:t>
            </a:r>
          </a:p>
        </p:txBody>
      </p:sp>
      <p:cxnSp>
        <p:nvCxnSpPr>
          <p:cNvPr id="13" name="直線單箭頭接點 12"/>
          <p:cNvCxnSpPr/>
          <p:nvPr/>
        </p:nvCxnSpPr>
        <p:spPr>
          <a:xfrm flipV="1">
            <a:off x="5162821" y="1620318"/>
            <a:ext cx="1351782" cy="276356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6473925" y="1379095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後頸</a:t>
            </a:r>
          </a:p>
        </p:txBody>
      </p:sp>
      <p:cxnSp>
        <p:nvCxnSpPr>
          <p:cNvPr id="16" name="直線單箭頭接點 15"/>
          <p:cNvCxnSpPr/>
          <p:nvPr/>
        </p:nvCxnSpPr>
        <p:spPr>
          <a:xfrm flipH="1" flipV="1">
            <a:off x="2751266" y="1620318"/>
            <a:ext cx="1401742" cy="159109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030533" y="1435009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眼先</a:t>
            </a:r>
          </a:p>
        </p:txBody>
      </p:sp>
      <p:cxnSp>
        <p:nvCxnSpPr>
          <p:cNvPr id="19" name="直線單箭頭接點 18"/>
          <p:cNvCxnSpPr/>
          <p:nvPr/>
        </p:nvCxnSpPr>
        <p:spPr>
          <a:xfrm flipV="1">
            <a:off x="4982540" y="1050337"/>
            <a:ext cx="698651" cy="435341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5583443" y="755918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枕</a:t>
            </a:r>
          </a:p>
        </p:txBody>
      </p:sp>
      <p:cxnSp>
        <p:nvCxnSpPr>
          <p:cNvPr id="22" name="直線單箭頭接點 21"/>
          <p:cNvCxnSpPr/>
          <p:nvPr/>
        </p:nvCxnSpPr>
        <p:spPr>
          <a:xfrm>
            <a:off x="4470183" y="2031314"/>
            <a:ext cx="1923779" cy="812032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6305712" y="2568959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頰區</a:t>
            </a:r>
          </a:p>
        </p:txBody>
      </p:sp>
      <p:cxnSp>
        <p:nvCxnSpPr>
          <p:cNvPr id="25" name="直線單箭頭接點 24"/>
          <p:cNvCxnSpPr/>
          <p:nvPr/>
        </p:nvCxnSpPr>
        <p:spPr>
          <a:xfrm flipH="1">
            <a:off x="3204754" y="2264660"/>
            <a:ext cx="801596" cy="273170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2828540" y="2396172"/>
            <a:ext cx="490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喉</a:t>
            </a:r>
          </a:p>
        </p:txBody>
      </p:sp>
      <p:cxnSp>
        <p:nvCxnSpPr>
          <p:cNvPr id="30" name="直線單箭頭接點 29"/>
          <p:cNvCxnSpPr/>
          <p:nvPr/>
        </p:nvCxnSpPr>
        <p:spPr>
          <a:xfrm>
            <a:off x="4993440" y="2108088"/>
            <a:ext cx="1186631" cy="96160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6180071" y="1994670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頸側</a:t>
            </a:r>
          </a:p>
        </p:txBody>
      </p:sp>
    </p:spTree>
    <p:extLst>
      <p:ext uri="{BB962C8B-B14F-4D97-AF65-F5344CB8AC3E}">
        <p14:creationId xmlns:p14="http://schemas.microsoft.com/office/powerpoint/2010/main" val="12342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5" grpId="0"/>
      <p:bldP spid="18" grpId="0"/>
      <p:bldP spid="21" grpId="0"/>
      <p:bldP spid="24" grpId="0"/>
      <p:bldP spid="27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5" y="331767"/>
            <a:ext cx="9124842" cy="5132391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野鴝</a:t>
            </a:r>
            <a:r>
              <a:rPr lang="en-US" altLang="zh-TW" dirty="0">
                <a:latin typeface="+mj-ea"/>
                <a:sym typeface="新細明體" panose="02020500000000000000" pitchFamily="18" charset="-120"/>
              </a:rPr>
              <a:t>(</a:t>
            </a:r>
            <a:r>
              <a:rPr lang="zh-TW" altLang="en-US" dirty="0">
                <a:latin typeface="+mj-ea"/>
                <a:sym typeface="新細明體" panose="02020500000000000000" pitchFamily="18" charset="-120"/>
              </a:rPr>
              <a:t>雄鳥</a:t>
            </a:r>
            <a:r>
              <a:rPr lang="en-US" altLang="zh-TW" dirty="0">
                <a:latin typeface="+mj-ea"/>
                <a:sym typeface="新細明體" panose="02020500000000000000" pitchFamily="18" charset="-120"/>
              </a:rPr>
              <a:t>)</a:t>
            </a:r>
            <a:endParaRPr lang="zh-TW" altLang="en-US" dirty="0">
              <a:latin typeface="+mj-ea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V="1">
            <a:off x="4998766" y="893833"/>
            <a:ext cx="474352" cy="451499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5150819" y="521055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眉線</a:t>
            </a:r>
          </a:p>
        </p:txBody>
      </p:sp>
      <p:cxnSp>
        <p:nvCxnSpPr>
          <p:cNvPr id="9" name="直線單箭頭接點 8"/>
          <p:cNvCxnSpPr/>
          <p:nvPr/>
        </p:nvCxnSpPr>
        <p:spPr>
          <a:xfrm flipH="1" flipV="1">
            <a:off x="4092757" y="893833"/>
            <a:ext cx="877351" cy="633631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3380115" y="565946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眼先</a:t>
            </a:r>
          </a:p>
        </p:txBody>
      </p:sp>
      <p:cxnSp>
        <p:nvCxnSpPr>
          <p:cNvPr id="13" name="直線單箭頭接點 12"/>
          <p:cNvCxnSpPr/>
          <p:nvPr/>
        </p:nvCxnSpPr>
        <p:spPr>
          <a:xfrm>
            <a:off x="4739574" y="1865712"/>
            <a:ext cx="822491" cy="1459379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5889836" y="4381725"/>
            <a:ext cx="490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趾</a:t>
            </a:r>
          </a:p>
        </p:txBody>
      </p:sp>
      <p:cxnSp>
        <p:nvCxnSpPr>
          <p:cNvPr id="16" name="直線單箭頭接點 15"/>
          <p:cNvCxnSpPr/>
          <p:nvPr/>
        </p:nvCxnSpPr>
        <p:spPr>
          <a:xfrm>
            <a:off x="3962876" y="3417784"/>
            <a:ext cx="889431" cy="118028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5402716" y="3252733"/>
            <a:ext cx="901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顎線</a:t>
            </a:r>
          </a:p>
        </p:txBody>
      </p:sp>
      <p:cxnSp>
        <p:nvCxnSpPr>
          <p:cNvPr id="22" name="直線單箭頭接點 21"/>
          <p:cNvCxnSpPr/>
          <p:nvPr/>
        </p:nvCxnSpPr>
        <p:spPr>
          <a:xfrm flipH="1" flipV="1">
            <a:off x="3567973" y="1355498"/>
            <a:ext cx="1183032" cy="365225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2563745" y="1027611"/>
            <a:ext cx="111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頰紋線</a:t>
            </a:r>
          </a:p>
        </p:txBody>
      </p:sp>
      <p:cxnSp>
        <p:nvCxnSpPr>
          <p:cNvPr id="25" name="直線單箭頭接點 24"/>
          <p:cNvCxnSpPr/>
          <p:nvPr/>
        </p:nvCxnSpPr>
        <p:spPr>
          <a:xfrm>
            <a:off x="4938283" y="1937784"/>
            <a:ext cx="1035145" cy="787274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5869726" y="2631403"/>
            <a:ext cx="811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喉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4751005" y="3304980"/>
            <a:ext cx="5458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腿</a:t>
            </a:r>
          </a:p>
        </p:txBody>
      </p:sp>
      <p:cxnSp>
        <p:nvCxnSpPr>
          <p:cNvPr id="40" name="直線單箭頭接點 39"/>
          <p:cNvCxnSpPr/>
          <p:nvPr/>
        </p:nvCxnSpPr>
        <p:spPr>
          <a:xfrm>
            <a:off x="4149686" y="3870436"/>
            <a:ext cx="1001133" cy="163682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文字方塊 40"/>
          <p:cNvSpPr txBox="1"/>
          <p:nvPr/>
        </p:nvSpPr>
        <p:spPr>
          <a:xfrm>
            <a:off x="5058392" y="3803285"/>
            <a:ext cx="1733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rgbClr val="FFFF00"/>
                </a:solidFill>
              </a:rPr>
              <a:t>腳（趾蹠）</a:t>
            </a:r>
          </a:p>
        </p:txBody>
      </p:sp>
      <p:cxnSp>
        <p:nvCxnSpPr>
          <p:cNvPr id="42" name="直線單箭頭接點 41"/>
          <p:cNvCxnSpPr/>
          <p:nvPr/>
        </p:nvCxnSpPr>
        <p:spPr>
          <a:xfrm>
            <a:off x="3648741" y="4087176"/>
            <a:ext cx="2295272" cy="525382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直線單箭頭接點 44"/>
          <p:cNvCxnSpPr/>
          <p:nvPr/>
        </p:nvCxnSpPr>
        <p:spPr>
          <a:xfrm flipV="1">
            <a:off x="4706103" y="4620812"/>
            <a:ext cx="1163623" cy="145836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43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5" grpId="0"/>
      <p:bldP spid="18" grpId="0"/>
      <p:bldP spid="24" grpId="0"/>
      <p:bldP spid="27" grpId="0"/>
      <p:bldP spid="39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>
                <a:latin typeface="+mj-ea"/>
                <a:sym typeface="新細明體" panose="02020500000000000000" pitchFamily="18" charset="-120"/>
              </a:rPr>
              <a:t>白眉鵐（雌鳥）            </a:t>
            </a:r>
            <a:endParaRPr lang="zh-TW" altLang="en-US" dirty="0">
              <a:latin typeface="+mj-ea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663CC7E-51FD-32EF-5128-6A9B76B1E9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5" y="326571"/>
            <a:ext cx="9113520" cy="5126736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FE51C01E-C789-1F0C-7ADB-7327AEEBB6B0}"/>
              </a:ext>
            </a:extLst>
          </p:cNvPr>
          <p:cNvSpPr txBox="1"/>
          <p:nvPr/>
        </p:nvSpPr>
        <p:spPr>
          <a:xfrm>
            <a:off x="5829174" y="13320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頭央線</a:t>
            </a:r>
          </a:p>
        </p:txBody>
      </p:sp>
      <p:cxnSp>
        <p:nvCxnSpPr>
          <p:cNvPr id="9" name="直線單箭頭接點 8">
            <a:extLst>
              <a:ext uri="{FF2B5EF4-FFF2-40B4-BE49-F238E27FC236}">
                <a16:creationId xmlns:a16="http://schemas.microsoft.com/office/drawing/2014/main" id="{C76812DA-B273-279C-DEB8-4AC3E7B1BB90}"/>
              </a:ext>
            </a:extLst>
          </p:cNvPr>
          <p:cNvCxnSpPr>
            <a:cxnSpLocks/>
          </p:cNvCxnSpPr>
          <p:nvPr/>
        </p:nvCxnSpPr>
        <p:spPr>
          <a:xfrm flipV="1">
            <a:off x="5481792" y="1664152"/>
            <a:ext cx="576869" cy="369332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直線單箭頭接點 14">
            <a:extLst>
              <a:ext uri="{FF2B5EF4-FFF2-40B4-BE49-F238E27FC236}">
                <a16:creationId xmlns:a16="http://schemas.microsoft.com/office/drawing/2014/main" id="{3A34622D-0891-8C35-466C-F4F2981676CD}"/>
              </a:ext>
            </a:extLst>
          </p:cNvPr>
          <p:cNvCxnSpPr>
            <a:cxnSpLocks/>
          </p:cNvCxnSpPr>
          <p:nvPr/>
        </p:nvCxnSpPr>
        <p:spPr>
          <a:xfrm>
            <a:off x="5308183" y="2087291"/>
            <a:ext cx="1230231" cy="83215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E5FB8136-00DE-2897-C239-281E46EB9B6F}"/>
              </a:ext>
            </a:extLst>
          </p:cNvPr>
          <p:cNvSpPr txBox="1"/>
          <p:nvPr/>
        </p:nvSpPr>
        <p:spPr>
          <a:xfrm>
            <a:off x="6444993" y="199738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頭側線</a:t>
            </a:r>
          </a:p>
        </p:txBody>
      </p:sp>
      <p:cxnSp>
        <p:nvCxnSpPr>
          <p:cNvPr id="20" name="直線單箭頭接點 19">
            <a:extLst>
              <a:ext uri="{FF2B5EF4-FFF2-40B4-BE49-F238E27FC236}">
                <a16:creationId xmlns:a16="http://schemas.microsoft.com/office/drawing/2014/main" id="{1912A642-684F-5AFA-6BD2-1372DD7A2B10}"/>
              </a:ext>
            </a:extLst>
          </p:cNvPr>
          <p:cNvCxnSpPr>
            <a:cxnSpLocks/>
          </p:cNvCxnSpPr>
          <p:nvPr/>
        </p:nvCxnSpPr>
        <p:spPr>
          <a:xfrm flipH="1" flipV="1">
            <a:off x="4785439" y="1699627"/>
            <a:ext cx="103336" cy="457631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14D11C7B-CE3C-7705-EC88-CBC5C6D985AF}"/>
              </a:ext>
            </a:extLst>
          </p:cNvPr>
          <p:cNvSpPr txBox="1"/>
          <p:nvPr/>
        </p:nvSpPr>
        <p:spPr>
          <a:xfrm>
            <a:off x="4461647" y="138720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眉線</a:t>
            </a:r>
          </a:p>
        </p:txBody>
      </p: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ECC08486-2486-4A42-C012-BC9B59DE2FDB}"/>
              </a:ext>
            </a:extLst>
          </p:cNvPr>
          <p:cNvCxnSpPr>
            <a:cxnSpLocks/>
          </p:cNvCxnSpPr>
          <p:nvPr/>
        </p:nvCxnSpPr>
        <p:spPr>
          <a:xfrm flipH="1" flipV="1">
            <a:off x="4272083" y="1387202"/>
            <a:ext cx="573538" cy="1071472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9E134293-C8E7-574F-A49E-3E0A7EFB512E}"/>
              </a:ext>
            </a:extLst>
          </p:cNvPr>
          <p:cNvSpPr txBox="1"/>
          <p:nvPr/>
        </p:nvSpPr>
        <p:spPr>
          <a:xfrm>
            <a:off x="3803994" y="104233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頰區</a:t>
            </a:r>
          </a:p>
        </p:txBody>
      </p:sp>
      <p:cxnSp>
        <p:nvCxnSpPr>
          <p:cNvPr id="38" name="直線單箭頭接點 37">
            <a:extLst>
              <a:ext uri="{FF2B5EF4-FFF2-40B4-BE49-F238E27FC236}">
                <a16:creationId xmlns:a16="http://schemas.microsoft.com/office/drawing/2014/main" id="{38B96D14-D262-1CD6-6D36-4B091ACF006D}"/>
              </a:ext>
            </a:extLst>
          </p:cNvPr>
          <p:cNvCxnSpPr>
            <a:cxnSpLocks/>
          </p:cNvCxnSpPr>
          <p:nvPr/>
        </p:nvCxnSpPr>
        <p:spPr>
          <a:xfrm flipH="1" flipV="1">
            <a:off x="3803994" y="1655422"/>
            <a:ext cx="859792" cy="713199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D163955B-7E88-02B1-5392-FD669222A787}"/>
              </a:ext>
            </a:extLst>
          </p:cNvPr>
          <p:cNvSpPr txBox="1"/>
          <p:nvPr/>
        </p:nvSpPr>
        <p:spPr>
          <a:xfrm>
            <a:off x="3241760" y="14707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耳斑</a:t>
            </a:r>
          </a:p>
        </p:txBody>
      </p: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id="{A8095C00-DCF7-6D06-0C23-087C581140D4}"/>
              </a:ext>
            </a:extLst>
          </p:cNvPr>
          <p:cNvCxnSpPr>
            <a:cxnSpLocks/>
          </p:cNvCxnSpPr>
          <p:nvPr/>
        </p:nvCxnSpPr>
        <p:spPr>
          <a:xfrm>
            <a:off x="5131875" y="2617601"/>
            <a:ext cx="661126" cy="354395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369CB662-4EA6-951A-A415-0A8F76924D05}"/>
              </a:ext>
            </a:extLst>
          </p:cNvPr>
          <p:cNvSpPr txBox="1"/>
          <p:nvPr/>
        </p:nvSpPr>
        <p:spPr>
          <a:xfrm>
            <a:off x="5789885" y="278733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頰線</a:t>
            </a:r>
          </a:p>
        </p:txBody>
      </p:sp>
      <p:cxnSp>
        <p:nvCxnSpPr>
          <p:cNvPr id="50" name="直線單箭頭接點 49">
            <a:extLst>
              <a:ext uri="{FF2B5EF4-FFF2-40B4-BE49-F238E27FC236}">
                <a16:creationId xmlns:a16="http://schemas.microsoft.com/office/drawing/2014/main" id="{2C608371-2A6D-71A8-AF95-C7AA674F95D2}"/>
              </a:ext>
            </a:extLst>
          </p:cNvPr>
          <p:cNvCxnSpPr>
            <a:cxnSpLocks/>
          </p:cNvCxnSpPr>
          <p:nvPr/>
        </p:nvCxnSpPr>
        <p:spPr>
          <a:xfrm>
            <a:off x="5089747" y="2787330"/>
            <a:ext cx="658010" cy="442067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41573785-8CA6-AC7E-9800-F8F63066871F}"/>
              </a:ext>
            </a:extLst>
          </p:cNvPr>
          <p:cNvSpPr txBox="1"/>
          <p:nvPr/>
        </p:nvSpPr>
        <p:spPr>
          <a:xfrm>
            <a:off x="5655165" y="313957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顎線</a:t>
            </a:r>
          </a:p>
        </p:txBody>
      </p:sp>
      <p:cxnSp>
        <p:nvCxnSpPr>
          <p:cNvPr id="54" name="直線單箭頭接點 53">
            <a:extLst>
              <a:ext uri="{FF2B5EF4-FFF2-40B4-BE49-F238E27FC236}">
                <a16:creationId xmlns:a16="http://schemas.microsoft.com/office/drawing/2014/main" id="{1CF85D7D-9032-0D2D-7367-5A8CE576A791}"/>
              </a:ext>
            </a:extLst>
          </p:cNvPr>
          <p:cNvCxnSpPr>
            <a:cxnSpLocks/>
          </p:cNvCxnSpPr>
          <p:nvPr/>
        </p:nvCxnSpPr>
        <p:spPr>
          <a:xfrm>
            <a:off x="4976685" y="3324244"/>
            <a:ext cx="658010" cy="442067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5D459FF3-FE4B-0464-796E-1658C934CBAE}"/>
              </a:ext>
            </a:extLst>
          </p:cNvPr>
          <p:cNvSpPr txBox="1"/>
          <p:nvPr/>
        </p:nvSpPr>
        <p:spPr>
          <a:xfrm>
            <a:off x="5567830" y="36529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胸縱斑</a:t>
            </a:r>
          </a:p>
        </p:txBody>
      </p:sp>
      <p:cxnSp>
        <p:nvCxnSpPr>
          <p:cNvPr id="56" name="直線單箭頭接點 55">
            <a:extLst>
              <a:ext uri="{FF2B5EF4-FFF2-40B4-BE49-F238E27FC236}">
                <a16:creationId xmlns:a16="http://schemas.microsoft.com/office/drawing/2014/main" id="{9E2E939F-E836-7B63-4611-80DE323B9A2E}"/>
              </a:ext>
            </a:extLst>
          </p:cNvPr>
          <p:cNvCxnSpPr>
            <a:cxnSpLocks/>
          </p:cNvCxnSpPr>
          <p:nvPr/>
        </p:nvCxnSpPr>
        <p:spPr>
          <a:xfrm flipH="1" flipV="1">
            <a:off x="2853501" y="1756533"/>
            <a:ext cx="1234635" cy="702141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0CCDDC59-4E68-D4E8-0A38-F5394E576727}"/>
              </a:ext>
            </a:extLst>
          </p:cNvPr>
          <p:cNvSpPr txBox="1"/>
          <p:nvPr/>
        </p:nvSpPr>
        <p:spPr>
          <a:xfrm>
            <a:off x="2191078" y="14182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背縱斑</a:t>
            </a:r>
          </a:p>
        </p:txBody>
      </p:sp>
      <p:cxnSp>
        <p:nvCxnSpPr>
          <p:cNvPr id="60" name="直線單箭頭接點 59">
            <a:extLst>
              <a:ext uri="{FF2B5EF4-FFF2-40B4-BE49-F238E27FC236}">
                <a16:creationId xmlns:a16="http://schemas.microsoft.com/office/drawing/2014/main" id="{BF69015A-F160-9020-F299-15DF9765CCFE}"/>
              </a:ext>
            </a:extLst>
          </p:cNvPr>
          <p:cNvCxnSpPr>
            <a:cxnSpLocks/>
          </p:cNvCxnSpPr>
          <p:nvPr/>
        </p:nvCxnSpPr>
        <p:spPr>
          <a:xfrm flipH="1">
            <a:off x="2238172" y="2646664"/>
            <a:ext cx="1185207" cy="439618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2" name="直線單箭頭接點 61">
            <a:extLst>
              <a:ext uri="{FF2B5EF4-FFF2-40B4-BE49-F238E27FC236}">
                <a16:creationId xmlns:a16="http://schemas.microsoft.com/office/drawing/2014/main" id="{1C9ED756-4AFC-F262-67C0-13B2C3192EDD}"/>
              </a:ext>
            </a:extLst>
          </p:cNvPr>
          <p:cNvCxnSpPr>
            <a:cxnSpLocks/>
          </p:cNvCxnSpPr>
          <p:nvPr/>
        </p:nvCxnSpPr>
        <p:spPr>
          <a:xfrm flipH="1">
            <a:off x="2238172" y="2816560"/>
            <a:ext cx="1664770" cy="269722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76934A42-627C-B93D-DE3C-0F04F5EE45F0}"/>
              </a:ext>
            </a:extLst>
          </p:cNvPr>
          <p:cNvSpPr txBox="1"/>
          <p:nvPr/>
        </p:nvSpPr>
        <p:spPr>
          <a:xfrm>
            <a:off x="1721849" y="305923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翼帶</a:t>
            </a:r>
          </a:p>
        </p:txBody>
      </p:sp>
      <p:cxnSp>
        <p:nvCxnSpPr>
          <p:cNvPr id="67" name="直線單箭頭接點 66">
            <a:extLst>
              <a:ext uri="{FF2B5EF4-FFF2-40B4-BE49-F238E27FC236}">
                <a16:creationId xmlns:a16="http://schemas.microsoft.com/office/drawing/2014/main" id="{6B49154E-5994-5CC6-FB22-D629E96D23C7}"/>
              </a:ext>
            </a:extLst>
          </p:cNvPr>
          <p:cNvCxnSpPr>
            <a:cxnSpLocks/>
          </p:cNvCxnSpPr>
          <p:nvPr/>
        </p:nvCxnSpPr>
        <p:spPr>
          <a:xfrm flipH="1">
            <a:off x="2411565" y="3139578"/>
            <a:ext cx="892352" cy="464179"/>
          </a:xfrm>
          <a:prstGeom prst="straightConnector1">
            <a:avLst/>
          </a:prstGeom>
          <a:ln>
            <a:headEnd type="diamond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9" name="文字方塊 68">
            <a:extLst>
              <a:ext uri="{FF2B5EF4-FFF2-40B4-BE49-F238E27FC236}">
                <a16:creationId xmlns:a16="http://schemas.microsoft.com/office/drawing/2014/main" id="{33FCC6E3-2E0D-6B36-4354-D9CAF716073D}"/>
              </a:ext>
            </a:extLst>
          </p:cNvPr>
          <p:cNvSpPr txBox="1"/>
          <p:nvPr/>
        </p:nvSpPr>
        <p:spPr>
          <a:xfrm>
            <a:off x="1991307" y="360375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FF00"/>
                </a:solidFill>
              </a:rPr>
              <a:t>脇縱斑</a:t>
            </a:r>
          </a:p>
        </p:txBody>
      </p:sp>
    </p:spTree>
    <p:extLst>
      <p:ext uri="{BB962C8B-B14F-4D97-AF65-F5344CB8AC3E}">
        <p14:creationId xmlns:p14="http://schemas.microsoft.com/office/powerpoint/2010/main" val="297558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22" grpId="0"/>
      <p:bldP spid="36" grpId="0"/>
      <p:bldP spid="41" grpId="0"/>
      <p:bldP spid="49" grpId="0"/>
      <p:bldP spid="53" grpId="0"/>
      <p:bldP spid="55" grpId="0"/>
      <p:bldP spid="59" grpId="0"/>
      <p:bldP spid="66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灰面鵟鷹</a:t>
            </a: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6" y="349209"/>
            <a:ext cx="9124842" cy="5133864"/>
          </a:xfrm>
          <a:prstGeom prst="rect">
            <a:avLst/>
          </a:prstGeom>
        </p:spPr>
      </p:pic>
      <p:cxnSp>
        <p:nvCxnSpPr>
          <p:cNvPr id="14" name="直線單箭頭接點 13"/>
          <p:cNvCxnSpPr/>
          <p:nvPr/>
        </p:nvCxnSpPr>
        <p:spPr>
          <a:xfrm flipV="1">
            <a:off x="6068291" y="1558636"/>
            <a:ext cx="0" cy="685800"/>
          </a:xfrm>
          <a:prstGeom prst="straightConnector1">
            <a:avLst/>
          </a:prstGeom>
          <a:ln w="190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5745125" y="128847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眉突</a:t>
            </a:r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4353791" y="3044536"/>
            <a:ext cx="633598" cy="10391"/>
          </a:xfrm>
          <a:prstGeom prst="straightConnector1">
            <a:avLst/>
          </a:prstGeom>
          <a:ln w="190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3707459" y="291614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嘴峰</a:t>
            </a:r>
          </a:p>
        </p:txBody>
      </p:sp>
      <p:cxnSp>
        <p:nvCxnSpPr>
          <p:cNvPr id="19" name="直線單箭頭接點 18"/>
          <p:cNvCxnSpPr/>
          <p:nvPr/>
        </p:nvCxnSpPr>
        <p:spPr>
          <a:xfrm flipH="1" flipV="1">
            <a:off x="4353790" y="1996180"/>
            <a:ext cx="893620" cy="445685"/>
          </a:xfrm>
          <a:prstGeom prst="straightConnector1">
            <a:avLst/>
          </a:prstGeom>
          <a:ln w="190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3778583" y="16578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臘膜</a:t>
            </a:r>
          </a:p>
        </p:txBody>
      </p:sp>
      <p:cxnSp>
        <p:nvCxnSpPr>
          <p:cNvPr id="23" name="直線單箭頭接點 22"/>
          <p:cNvCxnSpPr/>
          <p:nvPr/>
        </p:nvCxnSpPr>
        <p:spPr>
          <a:xfrm flipV="1">
            <a:off x="5340927" y="1870363"/>
            <a:ext cx="0" cy="685800"/>
          </a:xfrm>
          <a:prstGeom prst="straightConnector1">
            <a:avLst/>
          </a:prstGeom>
          <a:ln w="190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4894437" y="152540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外鼻孔</a:t>
            </a:r>
          </a:p>
        </p:txBody>
      </p:sp>
      <p:cxnSp>
        <p:nvCxnSpPr>
          <p:cNvPr id="25" name="直線單箭頭接點 24"/>
          <p:cNvCxnSpPr/>
          <p:nvPr/>
        </p:nvCxnSpPr>
        <p:spPr>
          <a:xfrm flipH="1">
            <a:off x="4800600" y="3410141"/>
            <a:ext cx="820882" cy="30178"/>
          </a:xfrm>
          <a:prstGeom prst="straightConnector1">
            <a:avLst/>
          </a:prstGeom>
          <a:ln w="190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文字方塊 26"/>
          <p:cNvSpPr txBox="1"/>
          <p:nvPr/>
        </p:nvSpPr>
        <p:spPr>
          <a:xfrm>
            <a:off x="4248106" y="350488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喉央線</a:t>
            </a:r>
          </a:p>
        </p:txBody>
      </p:sp>
      <p:cxnSp>
        <p:nvCxnSpPr>
          <p:cNvPr id="28" name="直線單箭頭接點 27"/>
          <p:cNvCxnSpPr/>
          <p:nvPr/>
        </p:nvCxnSpPr>
        <p:spPr>
          <a:xfrm flipH="1">
            <a:off x="4509655" y="3285473"/>
            <a:ext cx="1652154" cy="998454"/>
          </a:xfrm>
          <a:prstGeom prst="straightConnector1">
            <a:avLst/>
          </a:prstGeom>
          <a:ln w="190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3707459" y="414514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喉側線</a:t>
            </a:r>
          </a:p>
        </p:txBody>
      </p:sp>
      <p:cxnSp>
        <p:nvCxnSpPr>
          <p:cNvPr id="31" name="直線單箭頭接點 30"/>
          <p:cNvCxnSpPr/>
          <p:nvPr/>
        </p:nvCxnSpPr>
        <p:spPr>
          <a:xfrm flipV="1">
            <a:off x="5931113" y="2196280"/>
            <a:ext cx="1454203" cy="616316"/>
          </a:xfrm>
          <a:prstGeom prst="straightConnector1">
            <a:avLst/>
          </a:prstGeom>
          <a:ln w="190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文字方塊 32"/>
          <p:cNvSpPr txBox="1"/>
          <p:nvPr/>
        </p:nvSpPr>
        <p:spPr>
          <a:xfrm>
            <a:off x="7146407" y="187036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嘴裂</a:t>
            </a:r>
          </a:p>
        </p:txBody>
      </p:sp>
      <p:cxnSp>
        <p:nvCxnSpPr>
          <p:cNvPr id="35" name="直線單箭頭接點 34"/>
          <p:cNvCxnSpPr/>
          <p:nvPr/>
        </p:nvCxnSpPr>
        <p:spPr>
          <a:xfrm flipV="1">
            <a:off x="6193244" y="2441865"/>
            <a:ext cx="1454203" cy="616316"/>
          </a:xfrm>
          <a:prstGeom prst="straightConnector1">
            <a:avLst/>
          </a:prstGeom>
          <a:ln w="190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文字方塊 35"/>
          <p:cNvSpPr txBox="1"/>
          <p:nvPr/>
        </p:nvSpPr>
        <p:spPr>
          <a:xfrm>
            <a:off x="7545980" y="230061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顎線</a:t>
            </a:r>
          </a:p>
        </p:txBody>
      </p:sp>
    </p:spTree>
    <p:extLst>
      <p:ext uri="{BB962C8B-B14F-4D97-AF65-F5344CB8AC3E}">
        <p14:creationId xmlns:p14="http://schemas.microsoft.com/office/powerpoint/2010/main" val="396538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2" grpId="0"/>
      <p:bldP spid="24" grpId="0"/>
      <p:bldP spid="27" grpId="0"/>
      <p:bldP spid="30" grpId="0"/>
      <p:bldP spid="33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翠鳥</a:t>
            </a: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72" y="331767"/>
            <a:ext cx="9120485" cy="4879849"/>
          </a:xfrm>
          <a:prstGeom prst="rect">
            <a:avLst/>
          </a:prstGeom>
        </p:spPr>
      </p:pic>
      <p:cxnSp>
        <p:nvCxnSpPr>
          <p:cNvPr id="9" name="直線單箭頭接點 8"/>
          <p:cNvCxnSpPr/>
          <p:nvPr/>
        </p:nvCxnSpPr>
        <p:spPr>
          <a:xfrm flipV="1">
            <a:off x="3377045" y="1163782"/>
            <a:ext cx="0" cy="966354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H="1">
            <a:off x="2265218" y="2410692"/>
            <a:ext cx="675411" cy="727363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3053879" y="88322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上喙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1717932" y="307098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下喙</a:t>
            </a:r>
          </a:p>
        </p:txBody>
      </p:sp>
      <p:cxnSp>
        <p:nvCxnSpPr>
          <p:cNvPr id="18" name="直線單箭頭接點 17"/>
          <p:cNvCxnSpPr/>
          <p:nvPr/>
        </p:nvCxnSpPr>
        <p:spPr>
          <a:xfrm flipV="1">
            <a:off x="5725392" y="1433946"/>
            <a:ext cx="426027" cy="1236517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6094551" y="124379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耳羽</a:t>
            </a:r>
          </a:p>
        </p:txBody>
      </p:sp>
      <p:cxnSp>
        <p:nvCxnSpPr>
          <p:cNvPr id="21" name="直線單箭頭接點 20"/>
          <p:cNvCxnSpPr/>
          <p:nvPr/>
        </p:nvCxnSpPr>
        <p:spPr>
          <a:xfrm flipV="1">
            <a:off x="6313759" y="1979551"/>
            <a:ext cx="894252" cy="981859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7137874" y="179488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頸側白斑</a:t>
            </a:r>
          </a:p>
        </p:txBody>
      </p:sp>
      <p:cxnSp>
        <p:nvCxnSpPr>
          <p:cNvPr id="24" name="直線單箭頭接點 23"/>
          <p:cNvCxnSpPr/>
          <p:nvPr/>
        </p:nvCxnSpPr>
        <p:spPr>
          <a:xfrm flipV="1">
            <a:off x="4796923" y="1163782"/>
            <a:ext cx="0" cy="1142999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4257056" y="88322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眼先白斑</a:t>
            </a:r>
          </a:p>
        </p:txBody>
      </p:sp>
      <p:cxnSp>
        <p:nvCxnSpPr>
          <p:cNvPr id="27" name="直線單箭頭接點 26"/>
          <p:cNvCxnSpPr/>
          <p:nvPr/>
        </p:nvCxnSpPr>
        <p:spPr>
          <a:xfrm flipH="1">
            <a:off x="3263795" y="2597727"/>
            <a:ext cx="1393623" cy="540328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文字方塊 29"/>
          <p:cNvSpPr txBox="1"/>
          <p:nvPr/>
        </p:nvSpPr>
        <p:spPr>
          <a:xfrm>
            <a:off x="2701720" y="30037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嘴基</a:t>
            </a:r>
          </a:p>
        </p:txBody>
      </p:sp>
      <p:cxnSp>
        <p:nvCxnSpPr>
          <p:cNvPr id="31" name="直線單箭頭接點 30"/>
          <p:cNvCxnSpPr/>
          <p:nvPr/>
        </p:nvCxnSpPr>
        <p:spPr>
          <a:xfrm flipH="1">
            <a:off x="3697591" y="3052557"/>
            <a:ext cx="1001956" cy="441160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文字方塊 32"/>
          <p:cNvSpPr txBox="1"/>
          <p:nvPr/>
        </p:nvSpPr>
        <p:spPr>
          <a:xfrm>
            <a:off x="3324156" y="340659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喉</a:t>
            </a:r>
          </a:p>
        </p:txBody>
      </p:sp>
      <p:cxnSp>
        <p:nvCxnSpPr>
          <p:cNvPr id="34" name="直線單箭頭接點 33"/>
          <p:cNvCxnSpPr/>
          <p:nvPr/>
        </p:nvCxnSpPr>
        <p:spPr>
          <a:xfrm flipH="1">
            <a:off x="3313828" y="3846277"/>
            <a:ext cx="1952422" cy="418533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2980191" y="410766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胸</a:t>
            </a:r>
          </a:p>
        </p:txBody>
      </p:sp>
    </p:spTree>
    <p:extLst>
      <p:ext uri="{BB962C8B-B14F-4D97-AF65-F5344CB8AC3E}">
        <p14:creationId xmlns:p14="http://schemas.microsoft.com/office/powerpoint/2010/main" val="134200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0" grpId="0"/>
      <p:bldP spid="23" grpId="0"/>
      <p:bldP spid="26" grpId="0"/>
      <p:bldP spid="30" grpId="0"/>
      <p:bldP spid="33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小環頸鴴            </a:t>
            </a: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5" y="349209"/>
            <a:ext cx="9124842" cy="5131714"/>
          </a:xfrm>
          <a:prstGeom prst="rect">
            <a:avLst/>
          </a:prstGeom>
        </p:spPr>
      </p:pic>
      <p:cxnSp>
        <p:nvCxnSpPr>
          <p:cNvPr id="7" name="直線單箭頭接點 6"/>
          <p:cNvCxnSpPr>
            <a:endCxn id="9" idx="3"/>
          </p:cNvCxnSpPr>
          <p:nvPr/>
        </p:nvCxnSpPr>
        <p:spPr>
          <a:xfrm flipH="1" flipV="1">
            <a:off x="4445503" y="1871613"/>
            <a:ext cx="1091170" cy="209439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3799172" y="168694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前額</a:t>
            </a:r>
          </a:p>
        </p:txBody>
      </p:sp>
      <p:cxnSp>
        <p:nvCxnSpPr>
          <p:cNvPr id="10" name="直線單箭頭接點 9"/>
          <p:cNvCxnSpPr/>
          <p:nvPr/>
        </p:nvCxnSpPr>
        <p:spPr>
          <a:xfrm flipH="1" flipV="1">
            <a:off x="4426527" y="1483029"/>
            <a:ext cx="1110146" cy="273034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3424535" y="129836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額上橫斑</a:t>
            </a:r>
          </a:p>
        </p:txBody>
      </p:sp>
      <p:cxnSp>
        <p:nvCxnSpPr>
          <p:cNvPr id="12" name="直線單箭頭接點 11"/>
          <p:cNvCxnSpPr/>
          <p:nvPr/>
        </p:nvCxnSpPr>
        <p:spPr>
          <a:xfrm flipH="1" flipV="1">
            <a:off x="3978533" y="2218124"/>
            <a:ext cx="1340978" cy="136517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3433878" y="204653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鼻孔</a:t>
            </a:r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4320599" y="2707534"/>
            <a:ext cx="1340978" cy="422441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3914588" y="299357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喉</a:t>
            </a:r>
          </a:p>
        </p:txBody>
      </p:sp>
      <p:cxnSp>
        <p:nvCxnSpPr>
          <p:cNvPr id="19" name="直線單箭頭接點 18"/>
          <p:cNvCxnSpPr/>
          <p:nvPr/>
        </p:nvCxnSpPr>
        <p:spPr>
          <a:xfrm flipV="1">
            <a:off x="7261431" y="1584987"/>
            <a:ext cx="727239" cy="573251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7912660" y="143488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頸環</a:t>
            </a:r>
          </a:p>
        </p:txBody>
      </p:sp>
      <p:cxnSp>
        <p:nvCxnSpPr>
          <p:cNvPr id="22" name="直線單箭頭接點 21"/>
          <p:cNvCxnSpPr/>
          <p:nvPr/>
        </p:nvCxnSpPr>
        <p:spPr>
          <a:xfrm flipH="1">
            <a:off x="4426527" y="3178245"/>
            <a:ext cx="1340978" cy="422441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3641627" y="351609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上胸線</a:t>
            </a:r>
          </a:p>
        </p:txBody>
      </p:sp>
      <p:cxnSp>
        <p:nvCxnSpPr>
          <p:cNvPr id="24" name="直線單箭頭接點 23"/>
          <p:cNvCxnSpPr/>
          <p:nvPr/>
        </p:nvCxnSpPr>
        <p:spPr>
          <a:xfrm flipV="1">
            <a:off x="6504568" y="914400"/>
            <a:ext cx="565490" cy="948071"/>
          </a:xfrm>
          <a:prstGeom prst="straightConnector1">
            <a:avLst/>
          </a:prstGeom>
          <a:ln w="3175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6787313" y="59776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眉線</a:t>
            </a:r>
          </a:p>
        </p:txBody>
      </p:sp>
    </p:spTree>
    <p:extLst>
      <p:ext uri="{BB962C8B-B14F-4D97-AF65-F5344CB8AC3E}">
        <p14:creationId xmlns:p14="http://schemas.microsoft.com/office/powerpoint/2010/main" val="208816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  <p:bldP spid="18" grpId="0"/>
      <p:bldP spid="21" grpId="0"/>
      <p:bldP spid="23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algn="l"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                               跳鴴</a:t>
            </a: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5" y="331767"/>
            <a:ext cx="9124842" cy="5132215"/>
          </a:xfrm>
          <a:prstGeom prst="rect">
            <a:avLst/>
          </a:prstGeom>
        </p:spPr>
      </p:pic>
      <p:cxnSp>
        <p:nvCxnSpPr>
          <p:cNvPr id="7" name="直線單箭頭接點 6"/>
          <p:cNvCxnSpPr/>
          <p:nvPr/>
        </p:nvCxnSpPr>
        <p:spPr>
          <a:xfrm flipV="1">
            <a:off x="4675909" y="1880755"/>
            <a:ext cx="852055" cy="353291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5434446" y="1688068"/>
            <a:ext cx="945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嘴前端</a:t>
            </a:r>
          </a:p>
        </p:txBody>
      </p:sp>
      <p:cxnSp>
        <p:nvCxnSpPr>
          <p:cNvPr id="14" name="直線單箭頭接點 13"/>
          <p:cNvCxnSpPr/>
          <p:nvPr/>
        </p:nvCxnSpPr>
        <p:spPr>
          <a:xfrm flipV="1">
            <a:off x="3864913" y="1403080"/>
            <a:ext cx="1070582" cy="547894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4862381" y="1208968"/>
            <a:ext cx="665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肉垂</a:t>
            </a:r>
          </a:p>
        </p:txBody>
      </p:sp>
      <p:cxnSp>
        <p:nvCxnSpPr>
          <p:cNvPr id="17" name="直線單箭頭接點 16"/>
          <p:cNvCxnSpPr/>
          <p:nvPr/>
        </p:nvCxnSpPr>
        <p:spPr>
          <a:xfrm flipV="1">
            <a:off x="3307562" y="2713208"/>
            <a:ext cx="936312" cy="1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4186847" y="2569116"/>
            <a:ext cx="426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頸</a:t>
            </a:r>
          </a:p>
        </p:txBody>
      </p:sp>
      <p:cxnSp>
        <p:nvCxnSpPr>
          <p:cNvPr id="20" name="直線單箭頭接點 19"/>
          <p:cNvCxnSpPr/>
          <p:nvPr/>
        </p:nvCxnSpPr>
        <p:spPr>
          <a:xfrm flipV="1">
            <a:off x="3507090" y="3712519"/>
            <a:ext cx="936312" cy="1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4400205" y="3552923"/>
            <a:ext cx="665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上胸</a:t>
            </a:r>
          </a:p>
        </p:txBody>
      </p:sp>
      <p:cxnSp>
        <p:nvCxnSpPr>
          <p:cNvPr id="23" name="直線單箭頭接點 22"/>
          <p:cNvCxnSpPr/>
          <p:nvPr/>
        </p:nvCxnSpPr>
        <p:spPr>
          <a:xfrm flipV="1">
            <a:off x="3516793" y="4374348"/>
            <a:ext cx="936312" cy="1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4343117" y="4157833"/>
            <a:ext cx="665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下胸</a:t>
            </a:r>
          </a:p>
        </p:txBody>
      </p:sp>
      <p:cxnSp>
        <p:nvCxnSpPr>
          <p:cNvPr id="25" name="直線單箭頭接點 24"/>
          <p:cNvCxnSpPr/>
          <p:nvPr/>
        </p:nvCxnSpPr>
        <p:spPr>
          <a:xfrm flipV="1">
            <a:off x="3448061" y="4751353"/>
            <a:ext cx="936312" cy="1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4259990" y="4578077"/>
            <a:ext cx="100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下胸帶</a:t>
            </a:r>
          </a:p>
        </p:txBody>
      </p:sp>
    </p:spTree>
    <p:extLst>
      <p:ext uri="{BB962C8B-B14F-4D97-AF65-F5344CB8AC3E}">
        <p14:creationId xmlns:p14="http://schemas.microsoft.com/office/powerpoint/2010/main" val="231328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9" grpId="0"/>
      <p:bldP spid="22" grpId="0"/>
      <p:bldP spid="24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5" y="331767"/>
            <a:ext cx="9127275" cy="5133851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algn="l"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                               跳鴴</a:t>
            </a: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cxnSp>
        <p:nvCxnSpPr>
          <p:cNvPr id="7" name="直線單箭頭接點 6"/>
          <p:cNvCxnSpPr/>
          <p:nvPr/>
        </p:nvCxnSpPr>
        <p:spPr>
          <a:xfrm flipV="1">
            <a:off x="7146174" y="2161309"/>
            <a:ext cx="979517" cy="14395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8039792" y="1965456"/>
            <a:ext cx="709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背羽</a:t>
            </a:r>
          </a:p>
        </p:txBody>
      </p:sp>
      <p:cxnSp>
        <p:nvCxnSpPr>
          <p:cNvPr id="14" name="直線單箭頭接點 13"/>
          <p:cNvCxnSpPr/>
          <p:nvPr/>
        </p:nvCxnSpPr>
        <p:spPr>
          <a:xfrm flipV="1">
            <a:off x="6441859" y="888757"/>
            <a:ext cx="1091550" cy="87556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7483848" y="704091"/>
            <a:ext cx="665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眉線</a:t>
            </a:r>
          </a:p>
        </p:txBody>
      </p:sp>
      <p:cxnSp>
        <p:nvCxnSpPr>
          <p:cNvPr id="17" name="直線單箭頭接點 16"/>
          <p:cNvCxnSpPr/>
          <p:nvPr/>
        </p:nvCxnSpPr>
        <p:spPr>
          <a:xfrm flipH="1">
            <a:off x="5337589" y="2753783"/>
            <a:ext cx="1187336" cy="290753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4799974" y="2878932"/>
            <a:ext cx="727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翼斑</a:t>
            </a:r>
          </a:p>
        </p:txBody>
      </p:sp>
      <p:cxnSp>
        <p:nvCxnSpPr>
          <p:cNvPr id="20" name="直線單箭頭接點 19"/>
          <p:cNvCxnSpPr/>
          <p:nvPr/>
        </p:nvCxnSpPr>
        <p:spPr>
          <a:xfrm>
            <a:off x="7263451" y="3635876"/>
            <a:ext cx="1075301" cy="10502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8276014" y="3552923"/>
            <a:ext cx="473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腰</a:t>
            </a:r>
          </a:p>
        </p:txBody>
      </p:sp>
      <p:cxnSp>
        <p:nvCxnSpPr>
          <p:cNvPr id="23" name="直線單箭頭接點 22"/>
          <p:cNvCxnSpPr/>
          <p:nvPr/>
        </p:nvCxnSpPr>
        <p:spPr>
          <a:xfrm flipV="1">
            <a:off x="6699620" y="1247586"/>
            <a:ext cx="936312" cy="1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7543552" y="1081935"/>
            <a:ext cx="665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頰區</a:t>
            </a:r>
          </a:p>
        </p:txBody>
      </p:sp>
      <p:cxnSp>
        <p:nvCxnSpPr>
          <p:cNvPr id="25" name="直線單箭頭接點 24"/>
          <p:cNvCxnSpPr>
            <a:endCxn id="26" idx="1"/>
          </p:cNvCxnSpPr>
          <p:nvPr/>
        </p:nvCxnSpPr>
        <p:spPr>
          <a:xfrm>
            <a:off x="7476513" y="4164986"/>
            <a:ext cx="649178" cy="218363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8125691" y="4198683"/>
            <a:ext cx="1192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尾上覆羽</a:t>
            </a:r>
          </a:p>
        </p:txBody>
      </p:sp>
      <p:cxnSp>
        <p:nvCxnSpPr>
          <p:cNvPr id="27" name="直線單箭頭接點 26"/>
          <p:cNvCxnSpPr/>
          <p:nvPr/>
        </p:nvCxnSpPr>
        <p:spPr>
          <a:xfrm flipH="1">
            <a:off x="5088207" y="1542595"/>
            <a:ext cx="1187336" cy="290753"/>
          </a:xfrm>
          <a:prstGeom prst="straightConnector1">
            <a:avLst/>
          </a:prstGeom>
          <a:ln w="25400"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文字方塊 27"/>
          <p:cNvSpPr txBox="1"/>
          <p:nvPr/>
        </p:nvSpPr>
        <p:spPr>
          <a:xfrm>
            <a:off x="4757784" y="1687971"/>
            <a:ext cx="476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喉</a:t>
            </a:r>
          </a:p>
        </p:txBody>
      </p:sp>
    </p:spTree>
    <p:extLst>
      <p:ext uri="{BB962C8B-B14F-4D97-AF65-F5344CB8AC3E}">
        <p14:creationId xmlns:p14="http://schemas.microsoft.com/office/powerpoint/2010/main" val="304989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9" grpId="0"/>
      <p:bldP spid="22" grpId="0"/>
      <p:bldP spid="24" grpId="0"/>
      <p:bldP spid="26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algn="l"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                               </a:t>
            </a:r>
            <a:r>
              <a:rPr lang="zh-TW" altLang="en-US" dirty="0" smtClean="0">
                <a:latin typeface="+mj-ea"/>
                <a:sym typeface="新細明體" panose="02020500000000000000" pitchFamily="18" charset="-120"/>
              </a:rPr>
              <a:t>黃喉鵐</a:t>
            </a:r>
            <a:r>
              <a:rPr lang="en-US" altLang="zh-TW" dirty="0" smtClean="0">
                <a:latin typeface="+mj-ea"/>
                <a:sym typeface="新細明體" panose="02020500000000000000" pitchFamily="18" charset="-120"/>
              </a:rPr>
              <a:t>(</a:t>
            </a:r>
            <a:r>
              <a:rPr lang="zh-TW" altLang="en-US" dirty="0" smtClean="0">
                <a:latin typeface="+mj-ea"/>
                <a:sym typeface="新細明體" panose="02020500000000000000" pitchFamily="18" charset="-120"/>
              </a:rPr>
              <a:t>雄）</a:t>
            </a:r>
            <a:endParaRPr lang="zh-TW" altLang="en-US" dirty="0">
              <a:latin typeface="+mj-ea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5" y="349208"/>
            <a:ext cx="9130734" cy="5137191"/>
          </a:xfrm>
          <a:prstGeom prst="rect">
            <a:avLst/>
          </a:prstGeom>
        </p:spPr>
      </p:pic>
      <p:cxnSp>
        <p:nvCxnSpPr>
          <p:cNvPr id="10" name="直線單箭頭接點 9"/>
          <p:cNvCxnSpPr/>
          <p:nvPr/>
        </p:nvCxnSpPr>
        <p:spPr>
          <a:xfrm flipV="1">
            <a:off x="4793673" y="1958625"/>
            <a:ext cx="1126836" cy="766619"/>
          </a:xfrm>
          <a:prstGeom prst="straightConnector1">
            <a:avLst/>
          </a:prstGeom>
          <a:ln w="28575">
            <a:solidFill>
              <a:schemeClr val="bg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5920510" y="1773959"/>
            <a:ext cx="50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rgbClr val="FFFF00"/>
                </a:solidFill>
              </a:rPr>
              <a:t>胸斑</a:t>
            </a:r>
            <a:endParaRPr lang="zh-TW" alt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47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3" y="331767"/>
            <a:ext cx="9130951" cy="5136160"/>
          </a:xfrm>
          <a:prstGeom prst="rect">
            <a:avLst/>
          </a:prstGeom>
        </p:spPr>
      </p:pic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algn="l"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                               </a:t>
            </a:r>
            <a:r>
              <a:rPr lang="zh-TW" altLang="en-US" dirty="0" smtClean="0">
                <a:latin typeface="+mj-ea"/>
                <a:sym typeface="新細明體" panose="02020500000000000000" pitchFamily="18" charset="-120"/>
              </a:rPr>
              <a:t>噪林鳥</a:t>
            </a:r>
            <a:endParaRPr lang="zh-TW" altLang="en-US" dirty="0">
              <a:latin typeface="+mj-ea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cxnSp>
        <p:nvCxnSpPr>
          <p:cNvPr id="10" name="直線單箭頭接點 9"/>
          <p:cNvCxnSpPr/>
          <p:nvPr/>
        </p:nvCxnSpPr>
        <p:spPr>
          <a:xfrm flipV="1">
            <a:off x="7010401" y="1773959"/>
            <a:ext cx="461817" cy="642154"/>
          </a:xfrm>
          <a:prstGeom prst="straightConnector1">
            <a:avLst/>
          </a:prstGeom>
          <a:ln w="28575">
            <a:solidFill>
              <a:srgbClr val="FFFF00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7076165" y="942962"/>
            <a:ext cx="50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solidFill>
                  <a:schemeClr val="bg1"/>
                </a:solidFill>
              </a:rPr>
              <a:t>翼斑</a:t>
            </a:r>
            <a:endParaRPr lang="zh-TW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97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版面配置區 15"/>
          <p:cNvPicPr>
            <a:picLocks noGrp="1" noChangeAspect="1"/>
          </p:cNvPicPr>
          <p:nvPr>
            <p:ph type="pic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3333"/>
          <a:stretch>
            <a:fillRect/>
          </a:stretch>
        </p:blipFill>
        <p:spPr>
          <a:xfrm>
            <a:off x="8168640" y="1"/>
            <a:ext cx="4023360" cy="4745736"/>
          </a:xfrm>
        </p:spPr>
      </p:pic>
      <p:pic>
        <p:nvPicPr>
          <p:cNvPr id="4" name="圖片版面配置區 3"/>
          <p:cNvPicPr>
            <a:picLocks noGrp="1" noChangeAspect="1"/>
          </p:cNvPicPr>
          <p:nvPr>
            <p:ph type="pic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2" b="2552"/>
          <a:stretch>
            <a:fillRect/>
          </a:stretch>
        </p:blipFill>
        <p:spPr/>
      </p:pic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93914" y="4988378"/>
            <a:ext cx="11748407" cy="181247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zh-TW" altLang="en-US" sz="2400" dirty="0">
                <a:sym typeface="新細明體" panose="02020500000000000000" pitchFamily="18" charset="-120"/>
              </a:rPr>
              <a:t>鳥類是脊椎動物之一，從外部來看，身體的構造有喙、頭部、身軀、翅、兩足、尾及全身大部份披有羽毛。</a:t>
            </a: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zh-TW" altLang="en-US" sz="2400" dirty="0">
                <a:sym typeface="新細明體" panose="02020500000000000000" pitchFamily="18" charset="-120"/>
              </a:rPr>
              <a:t>而不同種類的鳥兒，隨著生活環境的不同，行為習慣的差異，演化出不同的體態特徵，讓鳥類呈現出豔麗多采、奇特有趣的外部型態。</a:t>
            </a: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endParaRPr lang="zh-TW" altLang="en-US" sz="2400" dirty="0"/>
          </a:p>
        </p:txBody>
      </p:sp>
      <p:pic>
        <p:nvPicPr>
          <p:cNvPr id="3" name="圖片版面配置區 2"/>
          <p:cNvPicPr>
            <a:picLocks noGrp="1" noChangeAspect="1"/>
          </p:cNvPicPr>
          <p:nvPr>
            <p:ph type="pic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5" b="10945"/>
          <a:stretch>
            <a:fillRect/>
          </a:stretch>
        </p:blipFill>
        <p:spPr>
          <a:xfrm>
            <a:off x="4081055" y="-10451"/>
            <a:ext cx="4023360" cy="4745736"/>
          </a:xfrm>
        </p:spPr>
      </p:pic>
      <p:cxnSp>
        <p:nvCxnSpPr>
          <p:cNvPr id="9" name="直線單箭頭接點 8"/>
          <p:cNvCxnSpPr/>
          <p:nvPr/>
        </p:nvCxnSpPr>
        <p:spPr>
          <a:xfrm flipV="1">
            <a:off x="5995555" y="862445"/>
            <a:ext cx="706582" cy="581891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6629400" y="67777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喉環線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35"/>
          <a:stretch/>
        </p:blipFill>
        <p:spPr>
          <a:xfrm>
            <a:off x="0" y="0"/>
            <a:ext cx="4016830" cy="4735285"/>
          </a:xfrm>
          <a:prstGeom prst="rect">
            <a:avLst/>
          </a:prstGeom>
        </p:spPr>
      </p:pic>
      <p:cxnSp>
        <p:nvCxnSpPr>
          <p:cNvPr id="13" name="直線單箭頭接點 12"/>
          <p:cNvCxnSpPr/>
          <p:nvPr/>
        </p:nvCxnSpPr>
        <p:spPr>
          <a:xfrm>
            <a:off x="1662249" y="2005447"/>
            <a:ext cx="1184860" cy="10389"/>
          </a:xfrm>
          <a:prstGeom prst="straightConnector1">
            <a:avLst/>
          </a:prstGeom>
          <a:ln>
            <a:solidFill>
              <a:srgbClr val="C00000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2847109" y="182078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前頸線</a:t>
            </a:r>
          </a:p>
        </p:txBody>
      </p:sp>
      <p:cxnSp>
        <p:nvCxnSpPr>
          <p:cNvPr id="18" name="直線單箭頭接點 17"/>
          <p:cNvCxnSpPr/>
          <p:nvPr/>
        </p:nvCxnSpPr>
        <p:spPr>
          <a:xfrm>
            <a:off x="1662249" y="2230676"/>
            <a:ext cx="1348145" cy="263482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2930237" y="230949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上胸環</a:t>
            </a:r>
          </a:p>
        </p:txBody>
      </p:sp>
    </p:spTree>
    <p:extLst>
      <p:ext uri="{BB962C8B-B14F-4D97-AF65-F5344CB8AC3E}">
        <p14:creationId xmlns:p14="http://schemas.microsoft.com/office/powerpoint/2010/main" val="159055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93914" y="4988378"/>
            <a:ext cx="11748407" cy="181247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zh-TW" altLang="en-US" sz="2400" dirty="0">
                <a:sym typeface="新細明體" panose="02020500000000000000" pitchFamily="18" charset="-120"/>
              </a:rPr>
              <a:t>鳥類是脊椎動物之一，從外部來看，身體的構造有喙、頭部、身軀、翅、兩足、尾及全身大部份披有羽毛。</a:t>
            </a: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zh-TW" altLang="en-US" sz="2400" dirty="0">
                <a:sym typeface="新細明體" panose="02020500000000000000" pitchFamily="18" charset="-120"/>
              </a:rPr>
              <a:t>而不同種類的鳥兒，隨著生活環境的不同，行為習慣的差異，演化出不同的體態特徵，讓鳥類呈現出豔麗多采、奇特有趣的外部型態。</a:t>
            </a: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endParaRPr lang="zh-TW" altLang="en-US" sz="2400" dirty="0"/>
          </a:p>
        </p:txBody>
      </p:sp>
      <p:cxnSp>
        <p:nvCxnSpPr>
          <p:cNvPr id="9" name="直線單箭頭接點 8"/>
          <p:cNvCxnSpPr/>
          <p:nvPr/>
        </p:nvCxnSpPr>
        <p:spPr>
          <a:xfrm flipV="1">
            <a:off x="5995555" y="862445"/>
            <a:ext cx="706582" cy="581891"/>
          </a:xfrm>
          <a:prstGeom prst="straightConnector1">
            <a:avLst/>
          </a:prstGeom>
          <a:ln>
            <a:solidFill>
              <a:schemeClr val="bg1"/>
            </a:solidFill>
            <a:headEnd type="oval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6629400" y="67777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喉環線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2930237" y="230949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上胸環</a:t>
            </a:r>
          </a:p>
        </p:txBody>
      </p:sp>
      <p:pic>
        <p:nvPicPr>
          <p:cNvPr id="20" name="圖片版面配置區 19">
            <a:extLst>
              <a:ext uri="{FF2B5EF4-FFF2-40B4-BE49-F238E27FC236}">
                <a16:creationId xmlns:a16="http://schemas.microsoft.com/office/drawing/2014/main" id="{4C4F017E-F555-349A-42E3-404593769C6D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" r="4085"/>
          <a:stretch>
            <a:fillRect/>
          </a:stretch>
        </p:blipFill>
        <p:spPr/>
      </p:pic>
      <p:pic>
        <p:nvPicPr>
          <p:cNvPr id="22" name="圖片版面配置區 21">
            <a:extLst>
              <a:ext uri="{FF2B5EF4-FFF2-40B4-BE49-F238E27FC236}">
                <a16:creationId xmlns:a16="http://schemas.microsoft.com/office/drawing/2014/main" id="{4B77E923-A6DF-B652-C046-B9AAC31FF088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6" r="26156"/>
          <a:stretch>
            <a:fillRect/>
          </a:stretch>
        </p:blipFill>
        <p:spPr/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D2D8414A-ACBB-B880-611F-8AAE29A36CD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25"/>
          <a:stretch/>
        </p:blipFill>
        <p:spPr>
          <a:xfrm>
            <a:off x="8171788" y="0"/>
            <a:ext cx="4020212" cy="4745736"/>
          </a:xfrm>
          <a:prstGeom prst="rect">
            <a:avLst/>
          </a:prstGeom>
        </p:spPr>
      </p:pic>
      <p:cxnSp>
        <p:nvCxnSpPr>
          <p:cNvPr id="30" name="直線單箭頭接點 29">
            <a:extLst>
              <a:ext uri="{FF2B5EF4-FFF2-40B4-BE49-F238E27FC236}">
                <a16:creationId xmlns:a16="http://schemas.microsoft.com/office/drawing/2014/main" id="{EA09587B-7AC2-EFB1-B923-084E3F69D4DD}"/>
              </a:ext>
            </a:extLst>
          </p:cNvPr>
          <p:cNvCxnSpPr/>
          <p:nvPr/>
        </p:nvCxnSpPr>
        <p:spPr>
          <a:xfrm flipH="1" flipV="1">
            <a:off x="660071" y="2172000"/>
            <a:ext cx="334979" cy="570368"/>
          </a:xfrm>
          <a:prstGeom prst="straightConnector1">
            <a:avLst/>
          </a:prstGeom>
          <a:ln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D4AA9C5D-9689-C65B-DA6E-69AC9625803C}"/>
              </a:ext>
            </a:extLst>
          </p:cNvPr>
          <p:cNvSpPr txBox="1"/>
          <p:nvPr/>
        </p:nvSpPr>
        <p:spPr>
          <a:xfrm>
            <a:off x="293914" y="187129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過眼線</a:t>
            </a:r>
          </a:p>
        </p:txBody>
      </p:sp>
      <p:cxnSp>
        <p:nvCxnSpPr>
          <p:cNvPr id="32" name="直線單箭頭接點 31">
            <a:extLst>
              <a:ext uri="{FF2B5EF4-FFF2-40B4-BE49-F238E27FC236}">
                <a16:creationId xmlns:a16="http://schemas.microsoft.com/office/drawing/2014/main" id="{EB1D1F30-469A-1571-792A-32BE29181021}"/>
              </a:ext>
            </a:extLst>
          </p:cNvPr>
          <p:cNvCxnSpPr>
            <a:cxnSpLocks/>
          </p:cNvCxnSpPr>
          <p:nvPr/>
        </p:nvCxnSpPr>
        <p:spPr>
          <a:xfrm flipH="1" flipV="1">
            <a:off x="5753349" y="1280473"/>
            <a:ext cx="726618" cy="51822"/>
          </a:xfrm>
          <a:prstGeom prst="straightConnector1">
            <a:avLst/>
          </a:prstGeom>
          <a:ln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BCDB0286-6A9C-91DB-5D7A-47DA1CB70D8D}"/>
              </a:ext>
            </a:extLst>
          </p:cNvPr>
          <p:cNvSpPr txBox="1"/>
          <p:nvPr/>
        </p:nvSpPr>
        <p:spPr>
          <a:xfrm>
            <a:off x="5208013" y="114762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眼先</a:t>
            </a:r>
          </a:p>
        </p:txBody>
      </p:sp>
      <p:cxnSp>
        <p:nvCxnSpPr>
          <p:cNvPr id="35" name="直線單箭頭接點 34">
            <a:extLst>
              <a:ext uri="{FF2B5EF4-FFF2-40B4-BE49-F238E27FC236}">
                <a16:creationId xmlns:a16="http://schemas.microsoft.com/office/drawing/2014/main" id="{00149D57-22D2-8F4B-9DA7-D399A6E07EA4}"/>
              </a:ext>
            </a:extLst>
          </p:cNvPr>
          <p:cNvCxnSpPr/>
          <p:nvPr/>
        </p:nvCxnSpPr>
        <p:spPr>
          <a:xfrm flipH="1" flipV="1">
            <a:off x="10293415" y="1231777"/>
            <a:ext cx="334979" cy="570368"/>
          </a:xfrm>
          <a:prstGeom prst="straightConnector1">
            <a:avLst/>
          </a:prstGeom>
          <a:ln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E9AC2403-2B99-24C0-B276-F3AD1B5C90F4}"/>
              </a:ext>
            </a:extLst>
          </p:cNvPr>
          <p:cNvSpPr txBox="1"/>
          <p:nvPr/>
        </p:nvSpPr>
        <p:spPr>
          <a:xfrm>
            <a:off x="9775597" y="9370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過眼線</a:t>
            </a:r>
          </a:p>
        </p:txBody>
      </p:sp>
    </p:spTree>
    <p:extLst>
      <p:ext uri="{BB962C8B-B14F-4D97-AF65-F5344CB8AC3E}">
        <p14:creationId xmlns:p14="http://schemas.microsoft.com/office/powerpoint/2010/main" val="415448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93914" y="4988378"/>
            <a:ext cx="11748407" cy="181247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zh-TW" altLang="en-US" sz="2400" dirty="0">
                <a:sym typeface="新細明體" panose="02020500000000000000" pitchFamily="18" charset="-120"/>
              </a:rPr>
              <a:t>鳥類是脊椎動物之一，從外部來看，身體的構造有喙、頭部、身軀、翅、兩足、尾及全身大部份披有羽毛。</a:t>
            </a: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r>
              <a:rPr lang="zh-TW" altLang="en-US" sz="2400" dirty="0">
                <a:sym typeface="新細明體" panose="02020500000000000000" pitchFamily="18" charset="-120"/>
              </a:rPr>
              <a:t>而不同種類的鳥兒，隨著生活環境的不同，行為習慣的差異，演化出不同的體態特徵，讓鳥類呈現出豔麗多采、奇特有趣的外部型態。</a:t>
            </a:r>
            <a:r>
              <a:rPr lang="en-US" altLang="zh-TW" sz="2400" dirty="0">
                <a:sym typeface="新細明體" panose="02020500000000000000" pitchFamily="18" charset="-120"/>
              </a:rPr>
              <a:t/>
            </a:r>
            <a:br>
              <a:rPr lang="en-US" altLang="zh-TW" sz="2400" dirty="0">
                <a:sym typeface="新細明體" panose="02020500000000000000" pitchFamily="18" charset="-120"/>
              </a:rPr>
            </a:br>
            <a:endParaRPr lang="zh-TW" altLang="en-US" sz="2400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52492A1-D0E1-03DD-1726-55CC68556D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59" t="172" r="10155" b="2516"/>
          <a:stretch/>
        </p:blipFill>
        <p:spPr>
          <a:xfrm>
            <a:off x="0" y="-2"/>
            <a:ext cx="4000500" cy="4745737"/>
          </a:xfrm>
          <a:prstGeom prst="rect">
            <a:avLst/>
          </a:prstGeom>
        </p:spPr>
      </p:pic>
      <p:cxnSp>
        <p:nvCxnSpPr>
          <p:cNvPr id="7" name="直線單箭頭接點 6">
            <a:extLst>
              <a:ext uri="{FF2B5EF4-FFF2-40B4-BE49-F238E27FC236}">
                <a16:creationId xmlns:a16="http://schemas.microsoft.com/office/drawing/2014/main" id="{4594D2B0-A840-27DF-2C50-4F2C81E927F8}"/>
              </a:ext>
            </a:extLst>
          </p:cNvPr>
          <p:cNvCxnSpPr>
            <a:cxnSpLocks/>
          </p:cNvCxnSpPr>
          <p:nvPr/>
        </p:nvCxnSpPr>
        <p:spPr>
          <a:xfrm flipV="1">
            <a:off x="1568573" y="383904"/>
            <a:ext cx="840494" cy="184666"/>
          </a:xfrm>
          <a:prstGeom prst="straightConnector1">
            <a:avLst/>
          </a:prstGeom>
          <a:ln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A70BFAB7-4223-A227-EADC-4DA7FB801819}"/>
              </a:ext>
            </a:extLst>
          </p:cNvPr>
          <p:cNvSpPr txBox="1"/>
          <p:nvPr/>
        </p:nvSpPr>
        <p:spPr>
          <a:xfrm>
            <a:off x="2352597" y="14126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冠羽</a:t>
            </a:r>
          </a:p>
        </p:txBody>
      </p:sp>
      <p:pic>
        <p:nvPicPr>
          <p:cNvPr id="15" name="圖片版面配置區 14">
            <a:extLst>
              <a:ext uri="{FF2B5EF4-FFF2-40B4-BE49-F238E27FC236}">
                <a16:creationId xmlns:a16="http://schemas.microsoft.com/office/drawing/2014/main" id="{DD4FF35E-66A5-135D-3B3D-27879D66B961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1" r="21741"/>
          <a:stretch>
            <a:fillRect/>
          </a:stretch>
        </p:blipFill>
        <p:spPr>
          <a:xfrm>
            <a:off x="4072890" y="-2"/>
            <a:ext cx="4023360" cy="4745736"/>
          </a:xfrm>
        </p:spPr>
      </p:pic>
      <p:cxnSp>
        <p:nvCxnSpPr>
          <p:cNvPr id="16" name="直線單箭頭接點 15">
            <a:extLst>
              <a:ext uri="{FF2B5EF4-FFF2-40B4-BE49-F238E27FC236}">
                <a16:creationId xmlns:a16="http://schemas.microsoft.com/office/drawing/2014/main" id="{B3661D93-F4A6-66E5-666B-195EBB7A4134}"/>
              </a:ext>
            </a:extLst>
          </p:cNvPr>
          <p:cNvCxnSpPr>
            <a:cxnSpLocks/>
            <a:endCxn id="17" idx="3"/>
          </p:cNvCxnSpPr>
          <p:nvPr/>
        </p:nvCxnSpPr>
        <p:spPr>
          <a:xfrm flipH="1">
            <a:off x="5833568" y="930271"/>
            <a:ext cx="1031060" cy="184666"/>
          </a:xfrm>
          <a:prstGeom prst="straightConnector1">
            <a:avLst/>
          </a:prstGeom>
          <a:ln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C1BABAFF-11F3-4868-8B50-086901CCECE7}"/>
              </a:ext>
            </a:extLst>
          </p:cNvPr>
          <p:cNvSpPr txBox="1"/>
          <p:nvPr/>
        </p:nvSpPr>
        <p:spPr>
          <a:xfrm>
            <a:off x="4725572" y="93027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頭部飾羽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B3AED18F-7762-8796-E2CC-2E3A5432F59A}"/>
              </a:ext>
            </a:extLst>
          </p:cNvPr>
          <p:cNvSpPr txBox="1"/>
          <p:nvPr/>
        </p:nvSpPr>
        <p:spPr>
          <a:xfrm>
            <a:off x="5250438" y="22840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頸部飾羽</a:t>
            </a:r>
          </a:p>
        </p:txBody>
      </p:sp>
      <p:cxnSp>
        <p:nvCxnSpPr>
          <p:cNvPr id="24" name="直線單箭頭接點 23">
            <a:extLst>
              <a:ext uri="{FF2B5EF4-FFF2-40B4-BE49-F238E27FC236}">
                <a16:creationId xmlns:a16="http://schemas.microsoft.com/office/drawing/2014/main" id="{468B1641-FB45-B3FE-B8F9-BDB7905CE57C}"/>
              </a:ext>
            </a:extLst>
          </p:cNvPr>
          <p:cNvCxnSpPr>
            <a:cxnSpLocks/>
          </p:cNvCxnSpPr>
          <p:nvPr/>
        </p:nvCxnSpPr>
        <p:spPr>
          <a:xfrm flipH="1">
            <a:off x="6349098" y="2284004"/>
            <a:ext cx="1031060" cy="184666"/>
          </a:xfrm>
          <a:prstGeom prst="straightConnector1">
            <a:avLst/>
          </a:prstGeom>
          <a:ln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" name="圖片版面配置區 29">
            <a:extLst>
              <a:ext uri="{FF2B5EF4-FFF2-40B4-BE49-F238E27FC236}">
                <a16:creationId xmlns:a16="http://schemas.microsoft.com/office/drawing/2014/main" id="{8E2598C2-8F5F-7B80-AEBB-F2113BCEF489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6" r="21846"/>
          <a:stretch>
            <a:fillRect/>
          </a:stretch>
        </p:blipFill>
        <p:spPr>
          <a:xfrm>
            <a:off x="8168640" y="0"/>
            <a:ext cx="4023360" cy="4745736"/>
          </a:xfrm>
        </p:spPr>
      </p:pic>
      <p:cxnSp>
        <p:nvCxnSpPr>
          <p:cNvPr id="31" name="直線單箭頭接點 30">
            <a:extLst>
              <a:ext uri="{FF2B5EF4-FFF2-40B4-BE49-F238E27FC236}">
                <a16:creationId xmlns:a16="http://schemas.microsoft.com/office/drawing/2014/main" id="{992A5080-926A-A51E-7B26-A57909DD5B11}"/>
              </a:ext>
            </a:extLst>
          </p:cNvPr>
          <p:cNvCxnSpPr>
            <a:cxnSpLocks/>
          </p:cNvCxnSpPr>
          <p:nvPr/>
        </p:nvCxnSpPr>
        <p:spPr>
          <a:xfrm flipH="1" flipV="1">
            <a:off x="9395927" y="510593"/>
            <a:ext cx="1143525" cy="57977"/>
          </a:xfrm>
          <a:prstGeom prst="straightConnector1">
            <a:avLst/>
          </a:prstGeom>
          <a:ln>
            <a:solidFill>
              <a:schemeClr val="bg1"/>
            </a:solidFill>
            <a:headEnd type="diamon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02399E2A-CC09-5DD1-1155-B87473DD1CB8}"/>
              </a:ext>
            </a:extLst>
          </p:cNvPr>
          <p:cNvSpPr txBox="1"/>
          <p:nvPr/>
        </p:nvSpPr>
        <p:spPr>
          <a:xfrm>
            <a:off x="8822872" y="354915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chemeClr val="bg1"/>
                </a:solidFill>
              </a:rPr>
              <a:t>冠羽</a:t>
            </a:r>
          </a:p>
        </p:txBody>
      </p:sp>
    </p:spTree>
    <p:extLst>
      <p:ext uri="{BB962C8B-B14F-4D97-AF65-F5344CB8AC3E}">
        <p14:creationId xmlns:p14="http://schemas.microsoft.com/office/powerpoint/2010/main" val="285832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23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r>
              <a:rPr lang="zh-TW" altLang="en-US" dirty="0">
                <a:latin typeface="+mj-ea"/>
                <a:sym typeface="新細明體" panose="02020500000000000000" pitchFamily="18" charset="-120"/>
              </a:rPr>
              <a:t>白眉鵐</a:t>
            </a:r>
            <a:r>
              <a:rPr lang="en-US" altLang="zh-TW" dirty="0">
                <a:latin typeface="+mj-ea"/>
                <a:sym typeface="新細明體" panose="02020500000000000000" pitchFamily="18" charset="-120"/>
              </a:rPr>
              <a:t>(</a:t>
            </a:r>
            <a:r>
              <a:rPr lang="zh-TW" altLang="en-US" dirty="0">
                <a:latin typeface="+mj-ea"/>
                <a:sym typeface="新細明體" panose="02020500000000000000" pitchFamily="18" charset="-120"/>
              </a:rPr>
              <a:t>雌</a:t>
            </a:r>
            <a:r>
              <a:rPr lang="en-US" altLang="zh-TW" dirty="0">
                <a:latin typeface="+mj-ea"/>
                <a:sym typeface="新細明體" panose="02020500000000000000" pitchFamily="18" charset="-120"/>
              </a:rPr>
              <a:t>)</a:t>
            </a:r>
            <a:endParaRPr lang="zh-TW" altLang="en-US" dirty="0">
              <a:latin typeface="+mj-ea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" t="4182" r="6819"/>
          <a:stretch/>
        </p:blipFill>
        <p:spPr>
          <a:xfrm>
            <a:off x="326571" y="326570"/>
            <a:ext cx="9130286" cy="531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7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ctrTitle"/>
          </p:nvPr>
        </p:nvSpPr>
        <p:spPr>
          <a:xfrm>
            <a:off x="332015" y="331767"/>
            <a:ext cx="9040585" cy="6199662"/>
          </a:xfrm>
        </p:spPr>
        <p:txBody>
          <a:bodyPr rtlCol="0"/>
          <a:lstStyle/>
          <a:p>
            <a:pPr rtl="0"/>
            <a:endParaRPr lang="zh-TW" altLang="en-US" dirty="0">
              <a:latin typeface="+mj-ea"/>
              <a:sym typeface="新細明體" panose="02020500000000000000" pitchFamily="18" charset="-120"/>
            </a:endParaRPr>
          </a:p>
        </p:txBody>
      </p:sp>
      <p:sp>
        <p:nvSpPr>
          <p:cNvPr id="5" name="副標題 4"/>
          <p:cNvSpPr>
            <a:spLocks noGrp="1"/>
          </p:cNvSpPr>
          <p:nvPr>
            <p:ph type="subTitle" idx="1"/>
          </p:nvPr>
        </p:nvSpPr>
        <p:spPr>
          <a:xfrm>
            <a:off x="9456857" y="349209"/>
            <a:ext cx="2386799" cy="6182220"/>
          </a:xfrm>
          <a:solidFill>
            <a:schemeClr val="bg2">
              <a:lumMod val="25000"/>
            </a:schemeClr>
          </a:solidFill>
        </p:spPr>
        <p:txBody>
          <a:bodyPr rtlCol="0">
            <a:normAutofit/>
          </a:bodyPr>
          <a:lstStyle/>
          <a:p>
            <a:pPr algn="l" rtl="0"/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鳥類是脊椎動物之一，從外部來看，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身體的構造有喙、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頭部、身軀、翅、兩足、尾及全身大部份披有羽毛。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而不同種類的鳥兒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，隨著生活環境的不同，行為習慣的差異，演化出不同的體態特徵，讓鳥類呈現出豔麗多采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zh-TW" altLang="en-US" dirty="0">
                <a:latin typeface="+mj-ea"/>
                <a:ea typeface="+mj-ea"/>
                <a:sym typeface="新細明體" panose="02020500000000000000" pitchFamily="18" charset="-120"/>
              </a:rPr>
              <a:t>、奇特有趣的外部型態。</a:t>
            </a: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  <a:t/>
            </a:r>
            <a:br>
              <a:rPr lang="en-US" altLang="zh-TW" dirty="0">
                <a:latin typeface="+mj-ea"/>
                <a:ea typeface="+mj-ea"/>
                <a:sym typeface="新細明體" panose="02020500000000000000" pitchFamily="18" charset="-120"/>
              </a:rPr>
            </a:br>
            <a:endParaRPr lang="zh-TW" altLang="en-US" dirty="0">
              <a:latin typeface="+mj-ea"/>
              <a:ea typeface="+mj-ea"/>
              <a:sym typeface="新細明體" panose="02020500000000000000" pitchFamily="18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7" t="4516" r="-868" b="5552"/>
          <a:stretch/>
        </p:blipFill>
        <p:spPr>
          <a:xfrm>
            <a:off x="332015" y="349209"/>
            <a:ext cx="9124843" cy="617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9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健康與健身 16x9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549_TF02922391.potx" id="{E2EBAC87-9802-42EB-8CD6-3C0870F3E719}" vid="{D72780ED-B491-4621-8137-59493006007D}"/>
    </a:ext>
  </a:extLst>
</a:theme>
</file>

<file path=ppt/theme/theme2.xml><?xml version="1.0" encoding="utf-8"?>
<a:theme xmlns:a="http://schemas.openxmlformats.org/drawingml/2006/main" name="Office 佈景主題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健康與健身簡報 (寬螢幕)</Template>
  <TotalTime>1371</TotalTime>
  <Words>1600</Words>
  <Application>Microsoft Office PowerPoint</Application>
  <PresentationFormat>寬螢幕</PresentationFormat>
  <Paragraphs>141</Paragraphs>
  <Slides>18</Slides>
  <Notes>18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4" baseType="lpstr">
      <vt:lpstr>微軟正黑體</vt:lpstr>
      <vt:lpstr>新細明體</vt:lpstr>
      <vt:lpstr>Arial</vt:lpstr>
      <vt:lpstr>Calibri</vt:lpstr>
      <vt:lpstr>Calibri Light</vt:lpstr>
      <vt:lpstr>健康與健身 16x9</vt:lpstr>
      <vt:lpstr>鳥類的外部形態</vt:lpstr>
      <vt:lpstr>野鴝（雄鳥）</vt:lpstr>
      <vt:lpstr>中杜鵑(筒鳥)</vt:lpstr>
      <vt:lpstr>中杜鵑(筒鳥)</vt:lpstr>
      <vt:lpstr>野鴝(雄鳥)</vt:lpstr>
      <vt:lpstr>白眉鵐（雌鳥）            </vt:lpstr>
      <vt:lpstr>灰面鵟鷹</vt:lpstr>
      <vt:lpstr>翠鳥</vt:lpstr>
      <vt:lpstr>小環頸鴴            </vt:lpstr>
      <vt:lpstr>                               跳鴴</vt:lpstr>
      <vt:lpstr>                               跳鴴</vt:lpstr>
      <vt:lpstr>                               黃喉鵐(雄）</vt:lpstr>
      <vt:lpstr>                               噪林鳥</vt:lpstr>
      <vt:lpstr>   鳥類是脊椎動物之一，從外部來看，身體的構造有喙、頭部、身軀、翅、兩足、尾及全身大部份披有羽毛。 而不同種類的鳥兒，隨著生活環境的不同，行為習慣的差異，演化出不同的體態特徵，讓鳥類呈現出豔麗多采、奇特有趣的外部型態。 </vt:lpstr>
      <vt:lpstr>   鳥類是脊椎動物之一，從外部來看，身體的構造有喙、頭部、身軀、翅、兩足、尾及全身大部份披有羽毛。 而不同種類的鳥兒，隨著生活環境的不同，行為習慣的差異，演化出不同的體態特徵，讓鳥類呈現出豔麗多采、奇特有趣的外部型態。 </vt:lpstr>
      <vt:lpstr>   鳥類是脊椎動物之一，從外部來看，身體的構造有喙、頭部、身軀、翅、兩足、尾及全身大部份披有羽毛。 而不同種類的鳥兒，隨著生活環境的不同，行為習慣的差異，演化出不同的體態特徵，讓鳥類呈現出豔麗多采、奇特有趣的外部型態。 </vt:lpstr>
      <vt:lpstr>白眉鵐(雌)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含圖片的標題版面配置</dc:title>
  <dc:creator>user</dc:creator>
  <cp:lastModifiedBy>user</cp:lastModifiedBy>
  <cp:revision>99</cp:revision>
  <dcterms:created xsi:type="dcterms:W3CDTF">2021-12-10T04:36:33Z</dcterms:created>
  <dcterms:modified xsi:type="dcterms:W3CDTF">2022-09-20T03:39:47Z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